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25203150" cy="36004500"/>
  <p:notesSz cx="6858000" cy="9144000"/>
  <p:defaultTextStyle>
    <a:defPPr>
      <a:defRPr lang="it-IT"/>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02FA"/>
    <a:srgbClr val="003300"/>
    <a:srgbClr val="FFCC00"/>
    <a:srgbClr val="6600FF"/>
    <a:srgbClr val="FCFC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30" d="100"/>
          <a:sy n="30" d="100"/>
        </p:scale>
        <p:origin x="-2316" y="756"/>
      </p:cViewPr>
      <p:guideLst>
        <p:guide orient="horz" pos="11340"/>
        <p:guide pos="793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058C0-4832-447D-9593-5663BC5E790B}" type="datetimeFigureOut">
              <a:rPr lang="it-IT" smtClean="0"/>
              <a:pPr/>
              <a:t>18/10/2015</a:t>
            </a:fld>
            <a:endParaRPr lang="it-IT"/>
          </a:p>
        </p:txBody>
      </p:sp>
      <p:sp>
        <p:nvSpPr>
          <p:cNvPr id="4" name="Segnaposto immagine diapositiva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A3D4-5C53-42B1-9678-04196E9388A6}" type="slidenum">
              <a:rPr lang="it-IT" smtClean="0"/>
              <a:pPr/>
              <a:t>‹N›</a:t>
            </a:fld>
            <a:endParaRPr lang="it-IT"/>
          </a:p>
        </p:txBody>
      </p:sp>
    </p:spTree>
    <p:extLst>
      <p:ext uri="{BB962C8B-B14F-4D97-AF65-F5344CB8AC3E}">
        <p14:creationId xmlns:p14="http://schemas.microsoft.com/office/powerpoint/2010/main" xmlns="" val="229940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572A3D4-5C53-42B1-9678-04196E9388A6}" type="slidenum">
              <a:rPr lang="it-IT" smtClean="0"/>
              <a:pPr/>
              <a:t>1</a:t>
            </a:fld>
            <a:endParaRPr lang="it-IT"/>
          </a:p>
        </p:txBody>
      </p:sp>
    </p:spTree>
    <p:extLst>
      <p:ext uri="{BB962C8B-B14F-4D97-AF65-F5344CB8AC3E}">
        <p14:creationId xmlns:p14="http://schemas.microsoft.com/office/powerpoint/2010/main" xmlns="" val="323431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90236" y="11184738"/>
            <a:ext cx="21422678" cy="7717630"/>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8272284" y="1441855"/>
            <a:ext cx="5670709" cy="3072050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260157" y="1441855"/>
            <a:ext cx="16592074" cy="3072050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990876" y="23136226"/>
            <a:ext cx="21422678" cy="7150894"/>
          </a:xfrm>
        </p:spPr>
        <p:txBody>
          <a:bodyPr anchor="t"/>
          <a:lstStyle>
            <a:lvl1pPr algn="l">
              <a:defRPr sz="153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1990876" y="15260248"/>
            <a:ext cx="21422678" cy="7875980"/>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260158" y="8401056"/>
            <a:ext cx="11131391" cy="23761304"/>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2811601" y="8401056"/>
            <a:ext cx="11131391" cy="23761304"/>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260159" y="8059342"/>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260159" y="11418092"/>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2802853" y="8059342"/>
            <a:ext cx="11140141"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2802853" y="11418092"/>
            <a:ext cx="11140141"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60159" y="1433514"/>
            <a:ext cx="8291664" cy="6100763"/>
          </a:xfrm>
        </p:spPr>
        <p:txBody>
          <a:bodyPr anchor="b"/>
          <a:lstStyle>
            <a:lvl1pPr algn="l">
              <a:defRPr sz="7700" b="1"/>
            </a:lvl1pPr>
          </a:lstStyle>
          <a:p>
            <a:r>
              <a:rPr lang="it-IT" smtClean="0"/>
              <a:t>Fare clic per modificare lo stile del titolo</a:t>
            </a:r>
            <a:endParaRPr lang="it-IT"/>
          </a:p>
        </p:txBody>
      </p:sp>
      <p:sp>
        <p:nvSpPr>
          <p:cNvPr id="3" name="Segnaposto contenuto 2"/>
          <p:cNvSpPr>
            <a:spLocks noGrp="1"/>
          </p:cNvSpPr>
          <p:nvPr>
            <p:ph idx="1"/>
          </p:nvPr>
        </p:nvSpPr>
        <p:spPr>
          <a:xfrm>
            <a:off x="9853731" y="1433516"/>
            <a:ext cx="14089263" cy="30728845"/>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260159" y="7534278"/>
            <a:ext cx="8291664" cy="24628082"/>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39994" y="25203152"/>
            <a:ext cx="15121890" cy="2975376"/>
          </a:xfrm>
        </p:spPr>
        <p:txBody>
          <a:bodyPr anchor="b"/>
          <a:lstStyle>
            <a:lvl1pPr algn="l">
              <a:defRPr sz="77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4939994" y="3217067"/>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it-IT"/>
          </a:p>
        </p:txBody>
      </p:sp>
      <p:sp>
        <p:nvSpPr>
          <p:cNvPr id="4" name="Segnaposto testo 3"/>
          <p:cNvSpPr>
            <a:spLocks noGrp="1"/>
          </p:cNvSpPr>
          <p:nvPr>
            <p:ph type="body" sz="half" idx="2"/>
          </p:nvPr>
        </p:nvSpPr>
        <p:spPr>
          <a:xfrm>
            <a:off x="4939994" y="28178528"/>
            <a:ext cx="15121890" cy="4225524"/>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4AF59EB-35B5-4F08-B4D4-AD89B382682B}" type="datetimeFigureOut">
              <a:rPr lang="it-IT" smtClean="0"/>
              <a:pPr/>
              <a:t>18/10/2015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FBAEBF-AD4F-46C4-B1A0-AC097108C6C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60158" y="1441850"/>
            <a:ext cx="22682835" cy="6000750"/>
          </a:xfrm>
          <a:prstGeom prst="rect">
            <a:avLst/>
          </a:prstGeom>
        </p:spPr>
        <p:txBody>
          <a:bodyPr vert="horz" lIns="349758" tIns="174879" rIns="349758" bIns="174879"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260158" y="8401056"/>
            <a:ext cx="22682835" cy="23761304"/>
          </a:xfrm>
          <a:prstGeom prst="rect">
            <a:avLst/>
          </a:prstGeom>
        </p:spPr>
        <p:txBody>
          <a:bodyPr vert="horz" lIns="349758" tIns="174879" rIns="349758" bIns="17487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260158" y="33370842"/>
            <a:ext cx="5880735" cy="1916905"/>
          </a:xfrm>
          <a:prstGeom prst="rect">
            <a:avLst/>
          </a:prstGeom>
        </p:spPr>
        <p:txBody>
          <a:bodyPr vert="horz" lIns="349758" tIns="174879" rIns="349758" bIns="174879" rtlCol="0" anchor="ctr"/>
          <a:lstStyle>
            <a:lvl1pPr algn="l">
              <a:defRPr sz="4600">
                <a:solidFill>
                  <a:schemeClr val="tx1">
                    <a:tint val="75000"/>
                  </a:schemeClr>
                </a:solidFill>
              </a:defRPr>
            </a:lvl1pPr>
          </a:lstStyle>
          <a:p>
            <a:fld id="{F4AF59EB-35B5-4F08-B4D4-AD89B382682B}" type="datetimeFigureOut">
              <a:rPr lang="it-IT" smtClean="0"/>
              <a:pPr/>
              <a:t>18/10/2015</a:t>
            </a:fld>
            <a:endParaRPr lang="it-IT"/>
          </a:p>
        </p:txBody>
      </p:sp>
      <p:sp>
        <p:nvSpPr>
          <p:cNvPr id="5" name="Segnaposto piè di pagina 4"/>
          <p:cNvSpPr>
            <a:spLocks noGrp="1"/>
          </p:cNvSpPr>
          <p:nvPr>
            <p:ph type="ftr" sz="quarter" idx="3"/>
          </p:nvPr>
        </p:nvSpPr>
        <p:spPr>
          <a:xfrm>
            <a:off x="8611076" y="33370842"/>
            <a:ext cx="7980998" cy="1916905"/>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18062258" y="33370842"/>
            <a:ext cx="5880735" cy="1916905"/>
          </a:xfrm>
          <a:prstGeom prst="rect">
            <a:avLst/>
          </a:prstGeom>
        </p:spPr>
        <p:txBody>
          <a:bodyPr vert="horz" lIns="349758" tIns="174879" rIns="349758" bIns="174879" rtlCol="0" anchor="ctr"/>
          <a:lstStyle>
            <a:lvl1pPr algn="r">
              <a:defRPr sz="4600">
                <a:solidFill>
                  <a:schemeClr val="tx1">
                    <a:tint val="75000"/>
                  </a:schemeClr>
                </a:solidFill>
              </a:defRPr>
            </a:lvl1pPr>
          </a:lstStyle>
          <a:p>
            <a:fld id="{81FBAEBF-AD4F-46C4-B1A0-AC097108C6C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it-IT"/>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gif"/><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gif"/><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1" y="0"/>
            <a:ext cx="25203150" cy="1200329"/>
          </a:xfrm>
          <a:prstGeom prst="rect">
            <a:avLst/>
          </a:prstGeom>
          <a:noFill/>
        </p:spPr>
        <p:txBody>
          <a:bodyPr wrap="square" rtlCol="0">
            <a:spAutoFit/>
          </a:bodyPr>
          <a:lstStyle/>
          <a:p>
            <a:pPr algn="ctr"/>
            <a:r>
              <a:rPr lang="en-US" sz="7200" b="1" dirty="0" smtClean="0">
                <a:solidFill>
                  <a:schemeClr val="tx2"/>
                </a:solidFill>
              </a:rPr>
              <a:t>AISAL: 3 years of (in)formation &amp; divulgation</a:t>
            </a:r>
            <a:endParaRPr lang="it-IT" sz="7200" dirty="0">
              <a:solidFill>
                <a:schemeClr val="tx2"/>
              </a:solidFill>
            </a:endParaRPr>
          </a:p>
        </p:txBody>
      </p:sp>
      <p:sp>
        <p:nvSpPr>
          <p:cNvPr id="20" name="CasellaDiTesto 19"/>
          <p:cNvSpPr txBox="1"/>
          <p:nvPr/>
        </p:nvSpPr>
        <p:spPr>
          <a:xfrm>
            <a:off x="288032" y="1296394"/>
            <a:ext cx="24554903" cy="1569660"/>
          </a:xfrm>
          <a:prstGeom prst="rect">
            <a:avLst/>
          </a:prstGeom>
          <a:noFill/>
        </p:spPr>
        <p:txBody>
          <a:bodyPr wrap="square" rtlCol="0">
            <a:spAutoFit/>
          </a:bodyPr>
          <a:lstStyle/>
          <a:p>
            <a:pPr algn="just"/>
            <a:r>
              <a:rPr lang="it-IT" sz="4800" b="1" dirty="0" smtClean="0">
                <a:solidFill>
                  <a:schemeClr val="tx2">
                    <a:lumMod val="60000"/>
                    <a:lumOff val="40000"/>
                  </a:schemeClr>
                </a:solidFill>
                <a:latin typeface="Arial Narrow" pitchFamily="34" charset="0"/>
              </a:rPr>
              <a:t>D’Angelo Livia</a:t>
            </a:r>
            <a:r>
              <a:rPr lang="it-IT" sz="4800" b="1" baseline="30000" dirty="0" smtClean="0">
                <a:solidFill>
                  <a:schemeClr val="tx2">
                    <a:lumMod val="60000"/>
                    <a:lumOff val="40000"/>
                  </a:schemeClr>
                </a:solidFill>
                <a:latin typeface="Arial Narrow" pitchFamily="34" charset="0"/>
              </a:rPr>
              <a:t>1</a:t>
            </a:r>
            <a:r>
              <a:rPr lang="it-IT" sz="4800" b="1" dirty="0" smtClean="0">
                <a:solidFill>
                  <a:schemeClr val="tx2">
                    <a:lumMod val="60000"/>
                    <a:lumOff val="40000"/>
                  </a:schemeClr>
                </a:solidFill>
                <a:latin typeface="Arial Narrow" pitchFamily="34" charset="0"/>
              </a:rPr>
              <a:t>, de Girolamo Paolo</a:t>
            </a:r>
            <a:r>
              <a:rPr lang="it-IT" sz="4800" b="1" baseline="30000" dirty="0" smtClean="0">
                <a:solidFill>
                  <a:schemeClr val="tx2">
                    <a:lumMod val="60000"/>
                    <a:lumOff val="40000"/>
                  </a:schemeClr>
                </a:solidFill>
                <a:latin typeface="Arial Narrow" pitchFamily="34" charset="0"/>
              </a:rPr>
              <a:t>1</a:t>
            </a:r>
            <a:r>
              <a:rPr lang="it-IT" sz="4800" b="1" dirty="0" smtClean="0">
                <a:solidFill>
                  <a:schemeClr val="tx2">
                    <a:lumMod val="60000"/>
                    <a:lumOff val="40000"/>
                  </a:schemeClr>
                </a:solidFill>
                <a:latin typeface="Arial Narrow" pitchFamily="34" charset="0"/>
              </a:rPr>
              <a:t>, Fante Fabio</a:t>
            </a:r>
            <a:r>
              <a:rPr lang="it-IT" sz="4800" b="1" baseline="30000" dirty="0" smtClean="0">
                <a:solidFill>
                  <a:schemeClr val="tx2">
                    <a:lumMod val="60000"/>
                    <a:lumOff val="40000"/>
                  </a:schemeClr>
                </a:solidFill>
                <a:latin typeface="Arial Narrow" pitchFamily="34" charset="0"/>
              </a:rPr>
              <a:t>2</a:t>
            </a:r>
            <a:r>
              <a:rPr lang="it-IT" sz="4800" b="1" dirty="0" smtClean="0">
                <a:solidFill>
                  <a:schemeClr val="tx2">
                    <a:lumMod val="60000"/>
                    <a:lumOff val="40000"/>
                  </a:schemeClr>
                </a:solidFill>
                <a:latin typeface="Arial Narrow" pitchFamily="34" charset="0"/>
              </a:rPr>
              <a:t>, </a:t>
            </a:r>
            <a:r>
              <a:rPr lang="it-IT" sz="4800" b="1" dirty="0" err="1" smtClean="0">
                <a:solidFill>
                  <a:schemeClr val="tx2">
                    <a:lumMod val="60000"/>
                    <a:lumOff val="40000"/>
                  </a:schemeClr>
                </a:solidFill>
                <a:latin typeface="Arial Narrow" pitchFamily="34" charset="0"/>
              </a:rPr>
              <a:t>Piscitelli</a:t>
            </a:r>
            <a:r>
              <a:rPr lang="it-IT" sz="4800" b="1" dirty="0" smtClean="0">
                <a:solidFill>
                  <a:schemeClr val="tx2">
                    <a:lumMod val="60000"/>
                    <a:lumOff val="40000"/>
                  </a:schemeClr>
                </a:solidFill>
                <a:latin typeface="Arial Narrow" pitchFamily="34" charset="0"/>
              </a:rPr>
              <a:t> Marta</a:t>
            </a:r>
            <a:r>
              <a:rPr lang="it-IT" sz="4800" b="1" baseline="30000" dirty="0" smtClean="0">
                <a:solidFill>
                  <a:schemeClr val="tx2">
                    <a:lumMod val="60000"/>
                    <a:lumOff val="40000"/>
                  </a:schemeClr>
                </a:solidFill>
                <a:latin typeface="Arial Narrow" pitchFamily="34" charset="0"/>
              </a:rPr>
              <a:t>3</a:t>
            </a:r>
            <a:r>
              <a:rPr lang="it-IT" sz="4800" b="1" dirty="0" smtClean="0">
                <a:solidFill>
                  <a:schemeClr val="tx2">
                    <a:lumMod val="60000"/>
                    <a:lumOff val="40000"/>
                  </a:schemeClr>
                </a:solidFill>
                <a:latin typeface="Arial Narrow" pitchFamily="34" charset="0"/>
              </a:rPr>
              <a:t>, </a:t>
            </a:r>
            <a:r>
              <a:rPr lang="it-IT" sz="4800" b="1" dirty="0" err="1" smtClean="0">
                <a:solidFill>
                  <a:schemeClr val="tx2">
                    <a:lumMod val="60000"/>
                    <a:lumOff val="40000"/>
                  </a:schemeClr>
                </a:solidFill>
                <a:latin typeface="Arial Narrow" pitchFamily="34" charset="0"/>
              </a:rPr>
              <a:t>Scarfò</a:t>
            </a:r>
            <a:r>
              <a:rPr lang="it-IT" sz="4800" b="1" dirty="0" smtClean="0">
                <a:solidFill>
                  <a:schemeClr val="tx2">
                    <a:lumMod val="60000"/>
                    <a:lumOff val="40000"/>
                  </a:schemeClr>
                </a:solidFill>
                <a:latin typeface="Arial Narrow" pitchFamily="34" charset="0"/>
              </a:rPr>
              <a:t> Marzia</a:t>
            </a:r>
            <a:r>
              <a:rPr lang="it-IT" sz="4800" b="1" baseline="30000" dirty="0" smtClean="0">
                <a:solidFill>
                  <a:schemeClr val="tx2">
                    <a:lumMod val="60000"/>
                    <a:lumOff val="40000"/>
                  </a:schemeClr>
                </a:solidFill>
                <a:latin typeface="Arial Narrow" pitchFamily="34" charset="0"/>
              </a:rPr>
              <a:t>4</a:t>
            </a:r>
            <a:r>
              <a:rPr lang="it-IT" sz="4800" b="1" dirty="0" smtClean="0">
                <a:solidFill>
                  <a:schemeClr val="tx2">
                    <a:lumMod val="60000"/>
                    <a:lumOff val="40000"/>
                  </a:schemeClr>
                </a:solidFill>
                <a:latin typeface="Arial Narrow" pitchFamily="34" charset="0"/>
              </a:rPr>
              <a:t>, </a:t>
            </a:r>
            <a:r>
              <a:rPr lang="it-IT" sz="4800" b="1" dirty="0" err="1" smtClean="0">
                <a:solidFill>
                  <a:schemeClr val="tx2">
                    <a:lumMod val="60000"/>
                    <a:lumOff val="40000"/>
                  </a:schemeClr>
                </a:solidFill>
                <a:latin typeface="Arial Narrow" pitchFamily="34" charset="0"/>
              </a:rPr>
              <a:t>Vasina</a:t>
            </a:r>
            <a:r>
              <a:rPr lang="it-IT" sz="4800" b="1" dirty="0" smtClean="0">
                <a:solidFill>
                  <a:schemeClr val="tx2">
                    <a:lumMod val="60000"/>
                    <a:lumOff val="40000"/>
                  </a:schemeClr>
                </a:solidFill>
                <a:latin typeface="Arial Narrow" pitchFamily="34" charset="0"/>
              </a:rPr>
              <a:t> Valentina</a:t>
            </a:r>
            <a:r>
              <a:rPr lang="it-IT" sz="4800" b="1" baseline="30000" dirty="0" smtClean="0">
                <a:solidFill>
                  <a:schemeClr val="tx2">
                    <a:lumMod val="60000"/>
                    <a:lumOff val="40000"/>
                  </a:schemeClr>
                </a:solidFill>
                <a:latin typeface="Arial Narrow" pitchFamily="34" charset="0"/>
              </a:rPr>
              <a:t>5</a:t>
            </a:r>
            <a:r>
              <a:rPr lang="it-IT" sz="4800" b="1" dirty="0" smtClean="0">
                <a:solidFill>
                  <a:schemeClr val="tx2">
                    <a:lumMod val="60000"/>
                    <a:lumOff val="40000"/>
                  </a:schemeClr>
                </a:solidFill>
                <a:latin typeface="Arial Narrow" pitchFamily="34" charset="0"/>
              </a:rPr>
              <a:t>, </a:t>
            </a:r>
            <a:r>
              <a:rPr lang="it-IT" sz="4800" b="1" dirty="0" err="1" smtClean="0">
                <a:solidFill>
                  <a:schemeClr val="tx2">
                    <a:lumMod val="60000"/>
                    <a:lumOff val="40000"/>
                  </a:schemeClr>
                </a:solidFill>
                <a:latin typeface="Arial Narrow" pitchFamily="34" charset="0"/>
              </a:rPr>
              <a:t>Wirz</a:t>
            </a:r>
            <a:r>
              <a:rPr lang="it-IT" sz="4800" b="1" dirty="0" smtClean="0">
                <a:solidFill>
                  <a:schemeClr val="tx2">
                    <a:lumMod val="60000"/>
                    <a:lumOff val="40000"/>
                  </a:schemeClr>
                </a:solidFill>
                <a:latin typeface="Arial Narrow" pitchFamily="34" charset="0"/>
              </a:rPr>
              <a:t> Annarita</a:t>
            </a:r>
            <a:r>
              <a:rPr lang="it-IT" sz="4800" b="1" baseline="30000" dirty="0" smtClean="0">
                <a:solidFill>
                  <a:schemeClr val="tx2">
                    <a:lumMod val="60000"/>
                    <a:lumOff val="40000"/>
                  </a:schemeClr>
                </a:solidFill>
                <a:latin typeface="Arial Narrow" pitchFamily="34" charset="0"/>
              </a:rPr>
              <a:t>6</a:t>
            </a:r>
            <a:endParaRPr lang="it-IT" sz="4800" dirty="0">
              <a:solidFill>
                <a:schemeClr val="tx2">
                  <a:lumMod val="60000"/>
                  <a:lumOff val="40000"/>
                </a:schemeClr>
              </a:solidFill>
              <a:latin typeface="Arial Narrow" pitchFamily="34" charset="0"/>
            </a:endParaRPr>
          </a:p>
        </p:txBody>
      </p:sp>
      <p:sp>
        <p:nvSpPr>
          <p:cNvPr id="22" name="CasellaDiTesto 21"/>
          <p:cNvSpPr txBox="1"/>
          <p:nvPr/>
        </p:nvSpPr>
        <p:spPr>
          <a:xfrm>
            <a:off x="0" y="2880570"/>
            <a:ext cx="24770928" cy="584775"/>
          </a:xfrm>
          <a:prstGeom prst="rect">
            <a:avLst/>
          </a:prstGeom>
          <a:noFill/>
        </p:spPr>
        <p:txBody>
          <a:bodyPr wrap="square" rtlCol="0">
            <a:spAutoFit/>
          </a:bodyPr>
          <a:lstStyle/>
          <a:p>
            <a:pPr algn="just"/>
            <a:r>
              <a:rPr lang="en-US" sz="3200" baseline="30000" dirty="0" smtClean="0">
                <a:solidFill>
                  <a:schemeClr val="tx2">
                    <a:lumMod val="60000"/>
                    <a:lumOff val="40000"/>
                  </a:schemeClr>
                </a:solidFill>
                <a:latin typeface="Arial Narrow" pitchFamily="34" charset="0"/>
              </a:rPr>
              <a:t>1</a:t>
            </a:r>
            <a:r>
              <a:rPr lang="it-IT" sz="3200" dirty="0" err="1" smtClean="0">
                <a:solidFill>
                  <a:schemeClr val="tx2">
                    <a:lumMod val="60000"/>
                    <a:lumOff val="40000"/>
                  </a:schemeClr>
                </a:solidFill>
                <a:latin typeface="Arial Narrow" pitchFamily="34" charset="0"/>
              </a:rPr>
              <a:t>University</a:t>
            </a:r>
            <a:r>
              <a:rPr lang="it-IT" sz="3200" dirty="0" smtClean="0">
                <a:solidFill>
                  <a:schemeClr val="tx2">
                    <a:lumMod val="60000"/>
                    <a:lumOff val="40000"/>
                  </a:schemeClr>
                </a:solidFill>
                <a:latin typeface="Arial Narrow" pitchFamily="34" charset="0"/>
              </a:rPr>
              <a:t> </a:t>
            </a:r>
            <a:r>
              <a:rPr lang="it-IT" sz="3200" dirty="0" err="1" smtClean="0">
                <a:solidFill>
                  <a:schemeClr val="tx2">
                    <a:lumMod val="60000"/>
                    <a:lumOff val="40000"/>
                  </a:schemeClr>
                </a:solidFill>
                <a:latin typeface="Arial Narrow" pitchFamily="34" charset="0"/>
              </a:rPr>
              <a:t>of</a:t>
            </a:r>
            <a:r>
              <a:rPr lang="it-IT" sz="3200" dirty="0" smtClean="0">
                <a:solidFill>
                  <a:schemeClr val="tx2">
                    <a:lumMod val="60000"/>
                    <a:lumOff val="40000"/>
                  </a:schemeClr>
                </a:solidFill>
                <a:latin typeface="Arial Narrow" pitchFamily="34" charset="0"/>
              </a:rPr>
              <a:t> </a:t>
            </a:r>
            <a:r>
              <a:rPr lang="it-IT" sz="3200" dirty="0" err="1" smtClean="0">
                <a:solidFill>
                  <a:schemeClr val="tx2">
                    <a:lumMod val="60000"/>
                    <a:lumOff val="40000"/>
                  </a:schemeClr>
                </a:solidFill>
                <a:latin typeface="Arial Narrow" pitchFamily="34" charset="0"/>
              </a:rPr>
              <a:t>Naples</a:t>
            </a:r>
            <a:r>
              <a:rPr lang="en-US" sz="3200" dirty="0" smtClean="0">
                <a:solidFill>
                  <a:schemeClr val="tx2">
                    <a:lumMod val="60000"/>
                    <a:lumOff val="40000"/>
                  </a:schemeClr>
                </a:solidFill>
                <a:latin typeface="Arial Narrow" pitchFamily="34" charset="0"/>
              </a:rPr>
              <a:t>; </a:t>
            </a:r>
            <a:r>
              <a:rPr lang="en-US" sz="3200" baseline="30000" dirty="0" smtClean="0">
                <a:solidFill>
                  <a:schemeClr val="tx2">
                    <a:lumMod val="60000"/>
                    <a:lumOff val="40000"/>
                  </a:schemeClr>
                </a:solidFill>
                <a:latin typeface="Arial Narrow" pitchFamily="34" charset="0"/>
              </a:rPr>
              <a:t>2</a:t>
            </a:r>
            <a:r>
              <a:rPr lang="en-GB" sz="3200" dirty="0" smtClean="0">
                <a:solidFill>
                  <a:schemeClr val="tx2">
                    <a:lumMod val="60000"/>
                    <a:lumOff val="40000"/>
                  </a:schemeClr>
                </a:solidFill>
                <a:latin typeface="Arial Narrow" pitchFamily="34" charset="0"/>
              </a:rPr>
              <a:t>....; </a:t>
            </a:r>
            <a:r>
              <a:rPr lang="en-US" sz="3200" baseline="30000" dirty="0" smtClean="0">
                <a:solidFill>
                  <a:schemeClr val="tx2">
                    <a:lumMod val="60000"/>
                    <a:lumOff val="40000"/>
                  </a:schemeClr>
                </a:solidFill>
                <a:latin typeface="Arial Narrow" pitchFamily="34" charset="0"/>
              </a:rPr>
              <a:t>3</a:t>
            </a:r>
            <a:r>
              <a:rPr lang="en-US" sz="3200" dirty="0" smtClean="0">
                <a:solidFill>
                  <a:schemeClr val="tx2">
                    <a:lumMod val="60000"/>
                    <a:lumOff val="40000"/>
                  </a:schemeClr>
                </a:solidFill>
                <a:latin typeface="Arial Narrow" pitchFamily="34" charset="0"/>
              </a:rPr>
              <a:t>ENEA, RC </a:t>
            </a:r>
            <a:r>
              <a:rPr lang="en-US" sz="3200" dirty="0" err="1" smtClean="0">
                <a:solidFill>
                  <a:schemeClr val="tx2">
                    <a:lumMod val="60000"/>
                    <a:lumOff val="40000"/>
                  </a:schemeClr>
                </a:solidFill>
                <a:latin typeface="Arial Narrow" pitchFamily="34" charset="0"/>
              </a:rPr>
              <a:t>Casaccia</a:t>
            </a:r>
            <a:r>
              <a:rPr lang="en-US" sz="3200" dirty="0" smtClean="0">
                <a:solidFill>
                  <a:schemeClr val="tx2">
                    <a:lumMod val="60000"/>
                    <a:lumOff val="40000"/>
                  </a:schemeClr>
                </a:solidFill>
                <a:latin typeface="Arial Narrow" pitchFamily="34" charset="0"/>
              </a:rPr>
              <a:t>, Rome; </a:t>
            </a:r>
            <a:r>
              <a:rPr lang="en-US" sz="3200" baseline="30000" dirty="0" smtClean="0">
                <a:solidFill>
                  <a:schemeClr val="tx2">
                    <a:lumMod val="60000"/>
                    <a:lumOff val="40000"/>
                  </a:schemeClr>
                </a:solidFill>
                <a:latin typeface="Arial Narrow" pitchFamily="34" charset="0"/>
              </a:rPr>
              <a:t>4</a:t>
            </a:r>
            <a:r>
              <a:rPr lang="en-US" sz="3200" dirty="0" smtClean="0">
                <a:solidFill>
                  <a:schemeClr val="tx2">
                    <a:lumMod val="60000"/>
                    <a:lumOff val="40000"/>
                  </a:schemeClr>
                </a:solidFill>
                <a:latin typeface="Arial Narrow" pitchFamily="34" charset="0"/>
              </a:rPr>
              <a:t>…; </a:t>
            </a:r>
            <a:r>
              <a:rPr lang="en-US" sz="3200" baseline="30000" dirty="0" smtClean="0">
                <a:solidFill>
                  <a:schemeClr val="tx2">
                    <a:lumMod val="60000"/>
                    <a:lumOff val="40000"/>
                  </a:schemeClr>
                </a:solidFill>
                <a:latin typeface="Arial Narrow" pitchFamily="34" charset="0"/>
              </a:rPr>
              <a:t>5</a:t>
            </a:r>
            <a:r>
              <a:rPr lang="en-US" sz="3200" dirty="0" smtClean="0">
                <a:solidFill>
                  <a:schemeClr val="tx2">
                    <a:lumMod val="60000"/>
                    <a:lumOff val="40000"/>
                  </a:schemeClr>
                </a:solidFill>
                <a:latin typeface="Arial Narrow" pitchFamily="34" charset="0"/>
              </a:rPr>
              <a:t>University of Bologna;  </a:t>
            </a:r>
            <a:r>
              <a:rPr lang="en-US" sz="3200" baseline="30000" dirty="0" smtClean="0">
                <a:solidFill>
                  <a:schemeClr val="tx2">
                    <a:lumMod val="60000"/>
                    <a:lumOff val="40000"/>
                  </a:schemeClr>
                </a:solidFill>
                <a:latin typeface="Arial Narrow" pitchFamily="34" charset="0"/>
              </a:rPr>
              <a:t>6</a:t>
            </a:r>
            <a:r>
              <a:rPr lang="en-US" sz="3200" dirty="0" smtClean="0">
                <a:solidFill>
                  <a:schemeClr val="tx2">
                    <a:lumMod val="60000"/>
                    <a:lumOff val="40000"/>
                  </a:schemeClr>
                </a:solidFill>
                <a:latin typeface="Arial Narrow" pitchFamily="34" charset="0"/>
              </a:rPr>
              <a:t>Santa Lucia Foundation (FSL), Rome</a:t>
            </a:r>
            <a:endParaRPr lang="it-IT" sz="3200" dirty="0">
              <a:solidFill>
                <a:schemeClr val="tx2">
                  <a:lumMod val="60000"/>
                  <a:lumOff val="40000"/>
                </a:schemeClr>
              </a:solidFill>
              <a:latin typeface="Arial Narrow" pitchFamily="34" charset="0"/>
            </a:endParaRPr>
          </a:p>
        </p:txBody>
      </p:sp>
      <p:sp>
        <p:nvSpPr>
          <p:cNvPr id="27" name="CasellaDiTesto 26"/>
          <p:cNvSpPr txBox="1"/>
          <p:nvPr/>
        </p:nvSpPr>
        <p:spPr>
          <a:xfrm>
            <a:off x="240916" y="3816674"/>
            <a:ext cx="24674027" cy="2308324"/>
          </a:xfrm>
          <a:prstGeom prst="rect">
            <a:avLst/>
          </a:prstGeom>
          <a:noFill/>
        </p:spPr>
        <p:txBody>
          <a:bodyPr wrap="square" rtlCol="0">
            <a:spAutoFit/>
          </a:bodyPr>
          <a:lstStyle/>
          <a:p>
            <a:pPr algn="just"/>
            <a:r>
              <a:rPr lang="en-US" sz="3600" dirty="0" smtClean="0">
                <a:solidFill>
                  <a:schemeClr val="tx2"/>
                </a:solidFill>
                <a:latin typeface="Arial" pitchFamily="34" charset="0"/>
                <a:cs typeface="Arial" pitchFamily="34" charset="0"/>
              </a:rPr>
              <a:t>One of AISAL’s main objectives is to train the operators in the field of laboratory animal science through in-service training courses and workshops for technicians and researchers. They also wanted to spread information about the correct use of animals as well as to increase national and international exchanges of knowledge and experience about laboratory animal models </a:t>
            </a:r>
            <a:r>
              <a:rPr lang="it-IT" sz="3600" dirty="0" smtClean="0">
                <a:solidFill>
                  <a:schemeClr val="tx2"/>
                </a:solidFill>
                <a:latin typeface="Arial" pitchFamily="34" charset="0"/>
                <a:cs typeface="Arial" pitchFamily="34" charset="0"/>
              </a:rPr>
              <a:t>(Art. 2 -  AISAL </a:t>
            </a:r>
            <a:r>
              <a:rPr lang="it-IT" sz="3600" dirty="0" err="1" smtClean="0">
                <a:solidFill>
                  <a:schemeClr val="tx2"/>
                </a:solidFill>
                <a:latin typeface="Arial" pitchFamily="34" charset="0"/>
                <a:cs typeface="Arial" pitchFamily="34" charset="0"/>
              </a:rPr>
              <a:t>Statute</a:t>
            </a:r>
            <a:r>
              <a:rPr lang="it-IT" sz="3600" dirty="0" smtClean="0">
                <a:solidFill>
                  <a:schemeClr val="tx2"/>
                </a:solidFill>
                <a:latin typeface="Arial" pitchFamily="34" charset="0"/>
                <a:cs typeface="Arial" pitchFamily="34" charset="0"/>
              </a:rPr>
              <a:t>)</a:t>
            </a:r>
            <a:endParaRPr lang="en-GB" sz="3600" dirty="0">
              <a:solidFill>
                <a:schemeClr val="tx2"/>
              </a:solidFill>
              <a:latin typeface="Arial" pitchFamily="34" charset="0"/>
              <a:cs typeface="Arial" pitchFamily="34" charset="0"/>
            </a:endParaRPr>
          </a:p>
        </p:txBody>
      </p:sp>
      <p:sp>
        <p:nvSpPr>
          <p:cNvPr id="1028" name="Rectangle 4"/>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46" name="Immagine 45" descr="aisal logo (2).jpg"/>
          <p:cNvPicPr>
            <a:picLocks noChangeAspect="1"/>
          </p:cNvPicPr>
          <p:nvPr/>
        </p:nvPicPr>
        <p:blipFill>
          <a:blip r:embed="rId3" cstate="print"/>
          <a:stretch>
            <a:fillRect/>
          </a:stretch>
        </p:blipFill>
        <p:spPr>
          <a:xfrm>
            <a:off x="9145191" y="7890578"/>
            <a:ext cx="5215128" cy="5215128"/>
          </a:xfrm>
          <a:prstGeom prst="rect">
            <a:avLst/>
          </a:prstGeom>
        </p:spPr>
      </p:pic>
      <p:pic>
        <p:nvPicPr>
          <p:cNvPr id="5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404538" y="10873458"/>
            <a:ext cx="2693981" cy="3786386"/>
          </a:xfrm>
          <a:prstGeom prst="rect">
            <a:avLst/>
          </a:prstGeom>
          <a:noFill/>
          <a:ln w="57150">
            <a:solidFill>
              <a:schemeClr val="accent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057959" y="8065146"/>
            <a:ext cx="2125665" cy="4224629"/>
          </a:xfrm>
          <a:prstGeom prst="rect">
            <a:avLst/>
          </a:prstGeom>
          <a:noFill/>
          <a:ln w="57150">
            <a:solidFill>
              <a:schemeClr val="accent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76" name="Gruppo 75"/>
          <p:cNvGrpSpPr/>
          <p:nvPr/>
        </p:nvGrpSpPr>
        <p:grpSpPr>
          <a:xfrm>
            <a:off x="21674583" y="10153378"/>
            <a:ext cx="3157869" cy="4489702"/>
            <a:chOff x="742867" y="16287738"/>
            <a:chExt cx="3157869" cy="4489702"/>
          </a:xfrm>
        </p:grpSpPr>
        <p:pic>
          <p:nvPicPr>
            <p:cNvPr id="64"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43065" y="16287738"/>
              <a:ext cx="1657671" cy="36724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7"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2867" y="16859242"/>
              <a:ext cx="1800784" cy="39181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84" name="Immagine 83" descr="image LAS Conference.jpg"/>
          <p:cNvPicPr>
            <a:picLocks noChangeAspect="1"/>
          </p:cNvPicPr>
          <p:nvPr/>
        </p:nvPicPr>
        <p:blipFill>
          <a:blip r:embed="rId8" cstate="print"/>
          <a:stretch>
            <a:fillRect/>
          </a:stretch>
        </p:blipFill>
        <p:spPr>
          <a:xfrm>
            <a:off x="18938279" y="31107706"/>
            <a:ext cx="5769803" cy="3476096"/>
          </a:xfrm>
          <a:prstGeom prst="rect">
            <a:avLst/>
          </a:prstGeom>
          <a:ln w="38100">
            <a:solidFill>
              <a:srgbClr val="0070C0"/>
            </a:solidFill>
          </a:ln>
        </p:spPr>
      </p:pic>
      <p:grpSp>
        <p:nvGrpSpPr>
          <p:cNvPr id="31" name="Gruppo 30"/>
          <p:cNvGrpSpPr/>
          <p:nvPr/>
        </p:nvGrpSpPr>
        <p:grpSpPr>
          <a:xfrm>
            <a:off x="9217199" y="29630387"/>
            <a:ext cx="8473830" cy="6085831"/>
            <a:chOff x="16602103" y="13056358"/>
            <a:chExt cx="8473830" cy="6085831"/>
          </a:xfrm>
        </p:grpSpPr>
        <p:pic>
          <p:nvPicPr>
            <p:cNvPr id="69" name="Picture 2"/>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5510"/>
            <a:stretch/>
          </p:blipFill>
          <p:spPr bwMode="auto">
            <a:xfrm>
              <a:off x="21910108" y="13721670"/>
              <a:ext cx="3165825" cy="5000660"/>
            </a:xfrm>
            <a:prstGeom prst="rect">
              <a:avLst/>
            </a:prstGeom>
            <a:noFill/>
            <a:ln w="57150">
              <a:solidFill>
                <a:schemeClr val="accent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6" name="Rettangolo 85"/>
            <p:cNvSpPr/>
            <p:nvPr/>
          </p:nvSpPr>
          <p:spPr>
            <a:xfrm>
              <a:off x="16602103" y="14617874"/>
              <a:ext cx="5143537" cy="4524315"/>
            </a:xfrm>
            <a:prstGeom prst="rect">
              <a:avLst/>
            </a:prstGeom>
          </p:spPr>
          <p:txBody>
            <a:bodyPr wrap="square">
              <a:spAutoFit/>
            </a:bodyPr>
            <a:lstStyle/>
            <a:p>
              <a:pPr algn="just"/>
              <a:r>
                <a:rPr lang="en-US" sz="3200" dirty="0" smtClean="0">
                  <a:solidFill>
                    <a:schemeClr val="tx2"/>
                  </a:solidFill>
                  <a:latin typeface="Arial" pitchFamily="34" charset="0"/>
                  <a:cs typeface="Arial" pitchFamily="34" charset="0"/>
                </a:rPr>
                <a:t>The goal of this biannual course is to respond to the researchers' need to have (in)formation on some statistical aspects useful when working with animals, as the appropriate use of statistics allows a reduction of animals.</a:t>
              </a:r>
              <a:endParaRPr lang="it-IT" sz="3200" dirty="0">
                <a:solidFill>
                  <a:schemeClr val="tx2"/>
                </a:solidFill>
                <a:latin typeface="Arial" pitchFamily="34" charset="0"/>
                <a:cs typeface="Arial" pitchFamily="34" charset="0"/>
              </a:endParaRPr>
            </a:p>
          </p:txBody>
        </p:sp>
        <p:sp>
          <p:nvSpPr>
            <p:cNvPr id="87" name="CasellaDiTesto 86"/>
            <p:cNvSpPr txBox="1"/>
            <p:nvPr/>
          </p:nvSpPr>
          <p:spPr>
            <a:xfrm>
              <a:off x="16602103" y="13056358"/>
              <a:ext cx="5286412" cy="1569660"/>
            </a:xfrm>
            <a:prstGeom prst="rect">
              <a:avLst/>
            </a:prstGeom>
            <a:noFill/>
          </p:spPr>
          <p:txBody>
            <a:bodyPr wrap="square" rtlCol="0">
              <a:spAutoFit/>
            </a:bodyPr>
            <a:lstStyle/>
            <a:p>
              <a:pPr algn="ctr"/>
              <a:r>
                <a:rPr lang="it-IT" sz="3200" b="1" dirty="0" smtClean="0">
                  <a:solidFill>
                    <a:schemeClr val="tx2"/>
                  </a:solidFill>
                  <a:latin typeface="Arial" pitchFamily="34" charset="0"/>
                  <a:cs typeface="Arial" pitchFamily="34" charset="0"/>
                </a:rPr>
                <a:t>6 </a:t>
              </a:r>
              <a:r>
                <a:rPr lang="it-IT" sz="3200" b="1" dirty="0" err="1" smtClean="0">
                  <a:solidFill>
                    <a:schemeClr val="tx2"/>
                  </a:solidFill>
                  <a:latin typeface="Arial" pitchFamily="34" charset="0"/>
                  <a:cs typeface="Arial" pitchFamily="34" charset="0"/>
                </a:rPr>
                <a:t>Courses</a:t>
              </a:r>
              <a:endParaRPr lang="it-IT" sz="3200" b="1" dirty="0" smtClean="0">
                <a:solidFill>
                  <a:schemeClr val="tx2"/>
                </a:solidFill>
                <a:latin typeface="Arial" pitchFamily="34" charset="0"/>
                <a:cs typeface="Arial" pitchFamily="34" charset="0"/>
              </a:endParaRPr>
            </a:p>
            <a:p>
              <a:pPr algn="ctr"/>
              <a:r>
                <a:rPr lang="it-IT" sz="3200" b="1" dirty="0" smtClean="0">
                  <a:solidFill>
                    <a:schemeClr val="tx2"/>
                  </a:solidFill>
                  <a:latin typeface="Arial" pitchFamily="34" charset="0"/>
                  <a:cs typeface="Arial" pitchFamily="34" charset="0"/>
                </a:rPr>
                <a:t> “</a:t>
              </a:r>
              <a:r>
                <a:rPr lang="en-US" sz="3200" b="1" dirty="0" smtClean="0">
                  <a:solidFill>
                    <a:schemeClr val="tx2"/>
                  </a:solidFill>
                  <a:latin typeface="Arial" pitchFamily="34" charset="0"/>
                  <a:cs typeface="Arial" pitchFamily="34" charset="0"/>
                </a:rPr>
                <a:t>The use of statistics in biomedical research”</a:t>
              </a:r>
              <a:endParaRPr lang="it-IT" sz="3200" b="1" dirty="0">
                <a:solidFill>
                  <a:schemeClr val="tx2"/>
                </a:solidFill>
                <a:latin typeface="Arial" pitchFamily="34" charset="0"/>
                <a:cs typeface="Arial" pitchFamily="34" charset="0"/>
              </a:endParaRPr>
            </a:p>
          </p:txBody>
        </p:sp>
      </p:grpSp>
      <p:sp>
        <p:nvSpPr>
          <p:cNvPr id="90" name="Rettangolo 89"/>
          <p:cNvSpPr/>
          <p:nvPr/>
        </p:nvSpPr>
        <p:spPr>
          <a:xfrm>
            <a:off x="3672583" y="6264946"/>
            <a:ext cx="16015792" cy="1261884"/>
          </a:xfrm>
          <a:prstGeom prst="rect">
            <a:avLst/>
          </a:prstGeom>
        </p:spPr>
        <p:txBody>
          <a:bodyPr wrap="square">
            <a:spAutoFit/>
          </a:bodyPr>
          <a:lstStyle/>
          <a:p>
            <a:pPr algn="ctr"/>
            <a:r>
              <a:rPr lang="it-IT" sz="3600" dirty="0" err="1" smtClean="0">
                <a:solidFill>
                  <a:schemeClr val="tx2"/>
                </a:solidFill>
                <a:latin typeface="Arial" pitchFamily="34" charset="0"/>
                <a:cs typeface="Arial" pitchFamily="34" charset="0"/>
              </a:rPr>
              <a:t>From</a:t>
            </a:r>
            <a:r>
              <a:rPr lang="it-IT" sz="3600" dirty="0" smtClean="0">
                <a:solidFill>
                  <a:schemeClr val="tx2"/>
                </a:solidFill>
                <a:latin typeface="Arial" pitchFamily="34" charset="0"/>
                <a:cs typeface="Arial" pitchFamily="34" charset="0"/>
              </a:rPr>
              <a:t> </a:t>
            </a:r>
            <a:r>
              <a:rPr lang="it-IT" sz="3600" dirty="0" err="1" smtClean="0">
                <a:solidFill>
                  <a:schemeClr val="tx2"/>
                </a:solidFill>
                <a:latin typeface="Arial" pitchFamily="34" charset="0"/>
                <a:cs typeface="Arial" pitchFamily="34" charset="0"/>
              </a:rPr>
              <a:t>November</a:t>
            </a:r>
            <a:r>
              <a:rPr lang="it-IT" sz="3600" dirty="0" smtClean="0">
                <a:solidFill>
                  <a:schemeClr val="tx2"/>
                </a:solidFill>
                <a:latin typeface="Arial" pitchFamily="34" charset="0"/>
                <a:cs typeface="Arial" pitchFamily="34" charset="0"/>
              </a:rPr>
              <a:t> 2012 </a:t>
            </a:r>
            <a:r>
              <a:rPr lang="it-IT" sz="3600" dirty="0" err="1" smtClean="0">
                <a:solidFill>
                  <a:schemeClr val="tx2"/>
                </a:solidFill>
                <a:latin typeface="Arial" pitchFamily="34" charset="0"/>
                <a:cs typeface="Arial" pitchFamily="34" charset="0"/>
              </a:rPr>
              <a:t>to</a:t>
            </a:r>
            <a:r>
              <a:rPr lang="it-IT" sz="3600" dirty="0" smtClean="0">
                <a:solidFill>
                  <a:schemeClr val="tx2"/>
                </a:solidFill>
                <a:latin typeface="Arial" pitchFamily="34" charset="0"/>
                <a:cs typeface="Arial" pitchFamily="34" charset="0"/>
              </a:rPr>
              <a:t> </a:t>
            </a:r>
            <a:r>
              <a:rPr lang="it-IT" sz="3600" dirty="0" err="1" smtClean="0">
                <a:solidFill>
                  <a:schemeClr val="tx2"/>
                </a:solidFill>
                <a:latin typeface="Arial" pitchFamily="34" charset="0"/>
                <a:cs typeface="Arial" pitchFamily="34" charset="0"/>
              </a:rPr>
              <a:t>October</a:t>
            </a:r>
            <a:r>
              <a:rPr lang="it-IT" sz="3600" dirty="0" smtClean="0">
                <a:solidFill>
                  <a:schemeClr val="tx2"/>
                </a:solidFill>
                <a:latin typeface="Arial" pitchFamily="34" charset="0"/>
                <a:cs typeface="Arial" pitchFamily="34" charset="0"/>
              </a:rPr>
              <a:t> 2015 AISAL </a:t>
            </a:r>
            <a:r>
              <a:rPr lang="it-IT" sz="3600" dirty="0" err="1" smtClean="0">
                <a:solidFill>
                  <a:schemeClr val="tx2"/>
                </a:solidFill>
                <a:latin typeface="Arial" pitchFamily="34" charset="0"/>
                <a:cs typeface="Arial" pitchFamily="34" charset="0"/>
              </a:rPr>
              <a:t>organized</a:t>
            </a:r>
            <a:r>
              <a:rPr lang="it-IT" sz="3600" dirty="0" smtClean="0">
                <a:solidFill>
                  <a:schemeClr val="tx2"/>
                </a:solidFill>
                <a:latin typeface="Arial" pitchFamily="34" charset="0"/>
                <a:cs typeface="Arial" pitchFamily="34" charset="0"/>
              </a:rPr>
              <a:t> and </a:t>
            </a:r>
            <a:r>
              <a:rPr lang="it-IT" sz="3600" dirty="0" err="1" smtClean="0">
                <a:solidFill>
                  <a:schemeClr val="tx2"/>
                </a:solidFill>
                <a:latin typeface="Arial" pitchFamily="34" charset="0"/>
                <a:cs typeface="Arial" pitchFamily="34" charset="0"/>
              </a:rPr>
              <a:t>sponsored</a:t>
            </a:r>
            <a:r>
              <a:rPr lang="it-IT" sz="3600" dirty="0" smtClean="0">
                <a:solidFill>
                  <a:schemeClr val="tx2"/>
                </a:solidFill>
                <a:latin typeface="Arial" pitchFamily="34" charset="0"/>
                <a:cs typeface="Arial" pitchFamily="34" charset="0"/>
              </a:rPr>
              <a:t> </a:t>
            </a:r>
          </a:p>
          <a:p>
            <a:pPr algn="ctr"/>
            <a:r>
              <a:rPr lang="it-IT" sz="4000" b="1" dirty="0" smtClean="0">
                <a:solidFill>
                  <a:schemeClr val="tx2"/>
                </a:solidFill>
                <a:latin typeface="Arial" pitchFamily="34" charset="0"/>
                <a:cs typeface="Arial" pitchFamily="34" charset="0"/>
              </a:rPr>
              <a:t>27 </a:t>
            </a:r>
            <a:r>
              <a:rPr lang="it-IT" sz="4000" b="1" dirty="0" err="1" smtClean="0">
                <a:solidFill>
                  <a:schemeClr val="tx2"/>
                </a:solidFill>
                <a:latin typeface="Arial" pitchFamily="34" charset="0"/>
                <a:cs typeface="Arial" pitchFamily="34" charset="0"/>
              </a:rPr>
              <a:t>events</a:t>
            </a:r>
            <a:r>
              <a:rPr lang="it-IT" sz="4000" b="1" dirty="0" smtClean="0">
                <a:solidFill>
                  <a:schemeClr val="tx2"/>
                </a:solidFill>
                <a:latin typeface="Arial" pitchFamily="34" charset="0"/>
                <a:cs typeface="Arial" pitchFamily="34" charset="0"/>
              </a:rPr>
              <a:t> </a:t>
            </a:r>
            <a:r>
              <a:rPr lang="it-IT" sz="4000" dirty="0" smtClean="0">
                <a:solidFill>
                  <a:schemeClr val="tx2"/>
                </a:solidFill>
                <a:latin typeface="Arial" pitchFamily="34" charset="0"/>
                <a:cs typeface="Arial" pitchFamily="34" charset="0"/>
              </a:rPr>
              <a:t>and </a:t>
            </a:r>
            <a:r>
              <a:rPr lang="it-IT" sz="4000" b="1" dirty="0" smtClean="0">
                <a:solidFill>
                  <a:schemeClr val="tx2"/>
                </a:solidFill>
                <a:latin typeface="Arial" pitchFamily="34" charset="0"/>
                <a:cs typeface="Arial" pitchFamily="34" charset="0"/>
              </a:rPr>
              <a:t>3 </a:t>
            </a:r>
            <a:r>
              <a:rPr lang="it-IT" sz="4000" b="1" dirty="0" err="1" smtClean="0">
                <a:solidFill>
                  <a:schemeClr val="tx2"/>
                </a:solidFill>
                <a:latin typeface="Arial" pitchFamily="34" charset="0"/>
                <a:cs typeface="Arial" pitchFamily="34" charset="0"/>
              </a:rPr>
              <a:t>virtual</a:t>
            </a:r>
            <a:r>
              <a:rPr lang="it-IT" sz="4000" b="1" dirty="0" smtClean="0">
                <a:solidFill>
                  <a:schemeClr val="tx2"/>
                </a:solidFill>
                <a:latin typeface="Arial" pitchFamily="34" charset="0"/>
                <a:cs typeface="Arial" pitchFamily="34" charset="0"/>
              </a:rPr>
              <a:t> </a:t>
            </a:r>
            <a:r>
              <a:rPr lang="it-IT" sz="4000" b="1" dirty="0" err="1" smtClean="0">
                <a:solidFill>
                  <a:schemeClr val="tx2"/>
                </a:solidFill>
                <a:latin typeface="Arial" pitchFamily="34" charset="0"/>
                <a:cs typeface="Arial" pitchFamily="34" charset="0"/>
              </a:rPr>
              <a:t>Bioconference</a:t>
            </a:r>
            <a:endParaRPr lang="en-GB" sz="4000" dirty="0">
              <a:solidFill>
                <a:schemeClr val="tx2"/>
              </a:solidFill>
              <a:latin typeface="Arial" pitchFamily="34" charset="0"/>
              <a:cs typeface="Arial" pitchFamily="34" charset="0"/>
            </a:endParaRPr>
          </a:p>
        </p:txBody>
      </p:sp>
      <p:sp>
        <p:nvSpPr>
          <p:cNvPr id="28" name="CasellaDiTesto 27"/>
          <p:cNvSpPr txBox="1"/>
          <p:nvPr/>
        </p:nvSpPr>
        <p:spPr>
          <a:xfrm>
            <a:off x="18290207" y="7561090"/>
            <a:ext cx="6049220" cy="646331"/>
          </a:xfrm>
          <a:prstGeom prst="rect">
            <a:avLst/>
          </a:prstGeom>
          <a:noFill/>
        </p:spPr>
        <p:txBody>
          <a:bodyPr wrap="none" rtlCol="0">
            <a:spAutoFit/>
          </a:bodyPr>
          <a:lstStyle/>
          <a:p>
            <a:r>
              <a:rPr lang="it-IT" sz="3600" b="1" dirty="0" err="1" smtClean="0">
                <a:solidFill>
                  <a:srgbClr val="C00000"/>
                </a:solidFill>
                <a:latin typeface="Arial" pitchFamily="34" charset="0"/>
                <a:cs typeface="Arial" pitchFamily="34" charset="0"/>
              </a:rPr>
              <a:t>Events</a:t>
            </a:r>
            <a:r>
              <a:rPr lang="it-IT" sz="3600" b="1" dirty="0" smtClean="0">
                <a:solidFill>
                  <a:srgbClr val="C00000"/>
                </a:solidFill>
                <a:latin typeface="Arial" pitchFamily="34" charset="0"/>
                <a:cs typeface="Arial" pitchFamily="34" charset="0"/>
              </a:rPr>
              <a:t> </a:t>
            </a:r>
            <a:r>
              <a:rPr lang="it-IT" sz="3600" b="1" dirty="0" err="1" smtClean="0">
                <a:solidFill>
                  <a:srgbClr val="C00000"/>
                </a:solidFill>
                <a:latin typeface="Arial" pitchFamily="34" charset="0"/>
                <a:cs typeface="Arial" pitchFamily="34" charset="0"/>
              </a:rPr>
              <a:t>sponsored</a:t>
            </a:r>
            <a:r>
              <a:rPr lang="it-IT" sz="3600" b="1" dirty="0" smtClean="0">
                <a:solidFill>
                  <a:srgbClr val="C00000"/>
                </a:solidFill>
                <a:latin typeface="Arial" pitchFamily="34" charset="0"/>
                <a:cs typeface="Arial" pitchFamily="34" charset="0"/>
              </a:rPr>
              <a:t> </a:t>
            </a:r>
            <a:r>
              <a:rPr lang="it-IT" sz="3600" b="1" dirty="0" err="1" smtClean="0">
                <a:solidFill>
                  <a:srgbClr val="C00000"/>
                </a:solidFill>
                <a:latin typeface="Arial" pitchFamily="34" charset="0"/>
                <a:cs typeface="Arial" pitchFamily="34" charset="0"/>
              </a:rPr>
              <a:t>by</a:t>
            </a:r>
            <a:r>
              <a:rPr lang="it-IT" sz="3600" b="1" dirty="0" smtClean="0">
                <a:solidFill>
                  <a:srgbClr val="C00000"/>
                </a:solidFill>
              </a:rPr>
              <a:t> AISAL</a:t>
            </a:r>
            <a:endParaRPr lang="it-IT" sz="3600" b="1" dirty="0">
              <a:solidFill>
                <a:srgbClr val="C00000"/>
              </a:solidFill>
            </a:endParaRPr>
          </a:p>
        </p:txBody>
      </p:sp>
      <p:sp>
        <p:nvSpPr>
          <p:cNvPr id="29" name="CasellaDiTesto 28"/>
          <p:cNvSpPr txBox="1"/>
          <p:nvPr/>
        </p:nvSpPr>
        <p:spPr>
          <a:xfrm>
            <a:off x="576239" y="7633098"/>
            <a:ext cx="5869684" cy="646331"/>
          </a:xfrm>
          <a:prstGeom prst="rect">
            <a:avLst/>
          </a:prstGeom>
          <a:noFill/>
        </p:spPr>
        <p:txBody>
          <a:bodyPr wrap="none" rtlCol="0">
            <a:spAutoFit/>
          </a:bodyPr>
          <a:lstStyle/>
          <a:p>
            <a:r>
              <a:rPr lang="it-IT" sz="3600" b="1" dirty="0" err="1" smtClean="0">
                <a:solidFill>
                  <a:srgbClr val="C00000"/>
                </a:solidFill>
                <a:latin typeface="Arial" pitchFamily="34" charset="0"/>
                <a:cs typeface="Arial" pitchFamily="34" charset="0"/>
              </a:rPr>
              <a:t>Events</a:t>
            </a:r>
            <a:r>
              <a:rPr lang="it-IT" sz="3600" b="1" dirty="0" smtClean="0">
                <a:solidFill>
                  <a:srgbClr val="C00000"/>
                </a:solidFill>
                <a:latin typeface="Arial" pitchFamily="34" charset="0"/>
                <a:cs typeface="Arial" pitchFamily="34" charset="0"/>
              </a:rPr>
              <a:t> </a:t>
            </a:r>
            <a:r>
              <a:rPr lang="it-IT" sz="3600" b="1" dirty="0" err="1" smtClean="0">
                <a:solidFill>
                  <a:srgbClr val="C00000"/>
                </a:solidFill>
                <a:latin typeface="Arial" pitchFamily="34" charset="0"/>
                <a:cs typeface="Arial" pitchFamily="34" charset="0"/>
              </a:rPr>
              <a:t>organized</a:t>
            </a:r>
            <a:r>
              <a:rPr lang="it-IT" sz="3600" b="1" dirty="0" smtClean="0">
                <a:solidFill>
                  <a:srgbClr val="C00000"/>
                </a:solidFill>
                <a:latin typeface="Arial" pitchFamily="34" charset="0"/>
                <a:cs typeface="Arial" pitchFamily="34" charset="0"/>
              </a:rPr>
              <a:t> </a:t>
            </a:r>
            <a:r>
              <a:rPr lang="it-IT" sz="3600" b="1" dirty="0" err="1" smtClean="0">
                <a:solidFill>
                  <a:srgbClr val="C00000"/>
                </a:solidFill>
                <a:latin typeface="Arial" pitchFamily="34" charset="0"/>
                <a:cs typeface="Arial" pitchFamily="34" charset="0"/>
              </a:rPr>
              <a:t>by</a:t>
            </a:r>
            <a:r>
              <a:rPr lang="it-IT" sz="3600" b="1" dirty="0" smtClean="0">
                <a:solidFill>
                  <a:srgbClr val="C00000"/>
                </a:solidFill>
              </a:rPr>
              <a:t> AISAL</a:t>
            </a:r>
            <a:endParaRPr lang="it-IT" sz="3600" b="1" dirty="0">
              <a:solidFill>
                <a:srgbClr val="C00000"/>
              </a:solidFill>
            </a:endParaRPr>
          </a:p>
        </p:txBody>
      </p:sp>
      <p:sp>
        <p:nvSpPr>
          <p:cNvPr id="30" name="CasellaDiTesto 29"/>
          <p:cNvSpPr txBox="1"/>
          <p:nvPr/>
        </p:nvSpPr>
        <p:spPr>
          <a:xfrm>
            <a:off x="360215" y="8425186"/>
            <a:ext cx="7000924" cy="2062103"/>
          </a:xfrm>
          <a:prstGeom prst="rect">
            <a:avLst/>
          </a:prstGeom>
          <a:noFill/>
        </p:spPr>
        <p:txBody>
          <a:bodyPr wrap="square" rtlCol="0">
            <a:spAutoFit/>
          </a:bodyPr>
          <a:lstStyle/>
          <a:p>
            <a:pPr algn="just">
              <a:buFont typeface="Wingdings" pitchFamily="2" charset="2"/>
              <a:buChar char=""/>
            </a:pPr>
            <a:r>
              <a:rPr lang="en-GB" sz="3200"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7</a:t>
            </a:r>
            <a:r>
              <a:rPr lang="en-GB" sz="3200" dirty="0" smtClean="0">
                <a:solidFill>
                  <a:schemeClr val="tx2"/>
                </a:solidFill>
                <a:latin typeface="Arial" pitchFamily="34" charset="0"/>
                <a:cs typeface="Arial" pitchFamily="34" charset="0"/>
              </a:rPr>
              <a:t> Training courses for researchers,  </a:t>
            </a:r>
          </a:p>
          <a:p>
            <a:pPr algn="just"/>
            <a:r>
              <a:rPr lang="en-GB" sz="3200" dirty="0" smtClean="0">
                <a:solidFill>
                  <a:schemeClr val="tx2"/>
                </a:solidFill>
                <a:latin typeface="Arial" pitchFamily="34" charset="0"/>
                <a:cs typeface="Arial" pitchFamily="34" charset="0"/>
              </a:rPr>
              <a:t>    scientists and technicians </a:t>
            </a:r>
          </a:p>
          <a:p>
            <a:pPr algn="just">
              <a:buFont typeface="Wingdings" pitchFamily="2" charset="2"/>
              <a:buChar char=""/>
            </a:pPr>
            <a:r>
              <a:rPr lang="en-GB" sz="3200"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6 </a:t>
            </a:r>
            <a:r>
              <a:rPr lang="en-GB" sz="3200" dirty="0" smtClean="0">
                <a:solidFill>
                  <a:schemeClr val="tx2"/>
                </a:solidFill>
                <a:latin typeface="Arial" pitchFamily="34" charset="0"/>
                <a:cs typeface="Arial" pitchFamily="34" charset="0"/>
              </a:rPr>
              <a:t>Workshops</a:t>
            </a:r>
          </a:p>
          <a:p>
            <a:pPr algn="just">
              <a:buFont typeface="Wingdings" pitchFamily="2" charset="2"/>
              <a:buChar char=""/>
            </a:pPr>
            <a:r>
              <a:rPr lang="en-GB" sz="3200"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5</a:t>
            </a:r>
            <a:r>
              <a:rPr lang="en-GB" sz="3200" dirty="0" smtClean="0">
                <a:solidFill>
                  <a:schemeClr val="tx2"/>
                </a:solidFill>
                <a:latin typeface="Arial" pitchFamily="34" charset="0"/>
                <a:cs typeface="Arial" pitchFamily="34" charset="0"/>
              </a:rPr>
              <a:t> Symposium</a:t>
            </a:r>
          </a:p>
        </p:txBody>
      </p:sp>
      <p:sp>
        <p:nvSpPr>
          <p:cNvPr id="32" name="CasellaDiTesto 31"/>
          <p:cNvSpPr txBox="1"/>
          <p:nvPr/>
        </p:nvSpPr>
        <p:spPr>
          <a:xfrm>
            <a:off x="18202226" y="8641210"/>
            <a:ext cx="7000924" cy="2062103"/>
          </a:xfrm>
          <a:prstGeom prst="rect">
            <a:avLst/>
          </a:prstGeom>
          <a:noFill/>
        </p:spPr>
        <p:txBody>
          <a:bodyPr wrap="square" rtlCol="0">
            <a:spAutoFit/>
          </a:bodyPr>
          <a:lstStyle/>
          <a:p>
            <a:pPr algn="just">
              <a:buFont typeface="Wingdings" pitchFamily="2" charset="2"/>
              <a:buChar char=""/>
            </a:pPr>
            <a:r>
              <a:rPr lang="en-GB" sz="3200"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3</a:t>
            </a:r>
            <a:r>
              <a:rPr lang="en-GB" sz="3200" dirty="0" smtClean="0">
                <a:solidFill>
                  <a:schemeClr val="tx2"/>
                </a:solidFill>
                <a:latin typeface="Arial" pitchFamily="34" charset="0"/>
                <a:cs typeface="Arial" pitchFamily="34" charset="0"/>
              </a:rPr>
              <a:t> Training courses for researchers, </a:t>
            </a:r>
          </a:p>
          <a:p>
            <a:pPr algn="just"/>
            <a:r>
              <a:rPr lang="en-GB" sz="3200" dirty="0" smtClean="0">
                <a:solidFill>
                  <a:schemeClr val="tx2"/>
                </a:solidFill>
                <a:latin typeface="Arial" pitchFamily="34" charset="0"/>
                <a:cs typeface="Arial" pitchFamily="34" charset="0"/>
              </a:rPr>
              <a:t>    scientists and technicians </a:t>
            </a:r>
          </a:p>
          <a:p>
            <a:pPr algn="just">
              <a:buFont typeface="Wingdings" pitchFamily="2" charset="2"/>
              <a:buChar char=""/>
            </a:pPr>
            <a:r>
              <a:rPr lang="en-GB" sz="3200"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4</a:t>
            </a:r>
            <a:r>
              <a:rPr lang="en-GB" sz="3200" dirty="0" smtClean="0">
                <a:solidFill>
                  <a:schemeClr val="tx2"/>
                </a:solidFill>
                <a:latin typeface="Arial" pitchFamily="34" charset="0"/>
                <a:cs typeface="Arial" pitchFamily="34" charset="0"/>
              </a:rPr>
              <a:t> Workshops</a:t>
            </a:r>
          </a:p>
          <a:p>
            <a:pPr algn="just">
              <a:buFont typeface="Wingdings" pitchFamily="2" charset="2"/>
              <a:buChar char=""/>
            </a:pPr>
            <a:r>
              <a:rPr lang="en-GB" sz="3200"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1</a:t>
            </a:r>
            <a:r>
              <a:rPr lang="en-GB" sz="3200" dirty="0" smtClean="0">
                <a:solidFill>
                  <a:schemeClr val="tx2"/>
                </a:solidFill>
                <a:latin typeface="Arial" pitchFamily="34" charset="0"/>
                <a:cs typeface="Arial" pitchFamily="34" charset="0"/>
              </a:rPr>
              <a:t> Specialisation course</a:t>
            </a:r>
          </a:p>
        </p:txBody>
      </p:sp>
      <p:grpSp>
        <p:nvGrpSpPr>
          <p:cNvPr id="37" name="Gruppo 36"/>
          <p:cNvGrpSpPr/>
          <p:nvPr/>
        </p:nvGrpSpPr>
        <p:grpSpPr>
          <a:xfrm>
            <a:off x="0" y="10657434"/>
            <a:ext cx="8065071" cy="7322750"/>
            <a:chOff x="2592463" y="16490082"/>
            <a:chExt cx="8065071" cy="7322750"/>
          </a:xfrm>
        </p:grpSpPr>
        <p:pic>
          <p:nvPicPr>
            <p:cNvPr id="33" name="Picture 10" descr="http://www.aicveneto.it/images/stories/ricorrenti/convegno.png"/>
            <p:cNvPicPr>
              <a:picLocks noChangeAspect="1" noChangeArrowheads="1"/>
            </p:cNvPicPr>
            <p:nvPr/>
          </p:nvPicPr>
          <p:blipFill>
            <a:blip r:embed="rId10" cstate="print"/>
            <a:srcRect/>
            <a:stretch>
              <a:fillRect/>
            </a:stretch>
          </p:blipFill>
          <p:spPr bwMode="auto">
            <a:xfrm>
              <a:off x="2742159" y="16490082"/>
              <a:ext cx="5826968" cy="4281941"/>
            </a:xfrm>
            <a:prstGeom prst="rect">
              <a:avLst/>
            </a:prstGeom>
            <a:noFill/>
            <a:ln w="38100">
              <a:solidFill>
                <a:schemeClr val="accent1"/>
              </a:solidFill>
            </a:ln>
          </p:spPr>
        </p:pic>
        <p:sp>
          <p:nvSpPr>
            <p:cNvPr id="34" name="CasellaDiTesto 33"/>
            <p:cNvSpPr txBox="1"/>
            <p:nvPr/>
          </p:nvSpPr>
          <p:spPr>
            <a:xfrm>
              <a:off x="2592463" y="21196731"/>
              <a:ext cx="5616624" cy="2616101"/>
            </a:xfrm>
            <a:prstGeom prst="rect">
              <a:avLst/>
            </a:prstGeom>
            <a:noFill/>
          </p:spPr>
          <p:txBody>
            <a:bodyPr wrap="square" rtlCol="0">
              <a:spAutoFit/>
            </a:bodyPr>
            <a:lstStyle/>
            <a:p>
              <a:pPr algn="ctr"/>
              <a:r>
                <a:rPr lang="en-GB" sz="3200" dirty="0" smtClean="0">
                  <a:solidFill>
                    <a:schemeClr val="tx2"/>
                  </a:solidFill>
                  <a:latin typeface="Arial" pitchFamily="34" charset="0"/>
                  <a:cs typeface="Arial" pitchFamily="34" charset="0"/>
                </a:rPr>
                <a:t>Involved Speakers/teachers:</a:t>
              </a:r>
            </a:p>
            <a:p>
              <a:pPr algn="ctr"/>
              <a:r>
                <a:rPr lang="en-GB" sz="3600" b="1" dirty="0" smtClean="0">
                  <a:solidFill>
                    <a:srgbClr val="C00000"/>
                  </a:solidFill>
                  <a:latin typeface="Arial" pitchFamily="34" charset="0"/>
                  <a:cs typeface="Arial" pitchFamily="34" charset="0"/>
                </a:rPr>
                <a:t>234</a:t>
              </a:r>
              <a:endParaRPr lang="en-GB" sz="3200" b="1" dirty="0" smtClean="0">
                <a:solidFill>
                  <a:schemeClr val="tx2"/>
                </a:solidFill>
                <a:latin typeface="Arial" pitchFamily="34" charset="0"/>
                <a:cs typeface="Arial" pitchFamily="34" charset="0"/>
              </a:endParaRPr>
            </a:p>
            <a:p>
              <a:pPr algn="ctr"/>
              <a:r>
                <a:rPr lang="en-GB" sz="3200" dirty="0" smtClean="0">
                  <a:solidFill>
                    <a:schemeClr val="tx2"/>
                  </a:solidFill>
                  <a:latin typeface="Arial" pitchFamily="34" charset="0"/>
                  <a:cs typeface="Arial" pitchFamily="34" charset="0"/>
                </a:rPr>
                <a:t>of whom</a:t>
              </a:r>
            </a:p>
            <a:p>
              <a:pPr>
                <a:buFont typeface="Wingdings" pitchFamily="2" charset="2"/>
                <a:buChar char="|"/>
              </a:pPr>
              <a:r>
                <a:rPr lang="en-GB" sz="3200" b="1"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211</a:t>
              </a:r>
              <a:r>
                <a:rPr lang="en-GB" sz="3200" b="1" dirty="0" smtClean="0">
                  <a:solidFill>
                    <a:schemeClr val="tx2"/>
                  </a:solidFill>
                  <a:latin typeface="Arial" pitchFamily="34" charset="0"/>
                  <a:cs typeface="Arial" pitchFamily="34" charset="0"/>
                </a:rPr>
                <a:t> Italians</a:t>
              </a:r>
              <a:endParaRPr lang="en-GB" sz="3200" dirty="0" smtClean="0">
                <a:solidFill>
                  <a:schemeClr val="tx2"/>
                </a:solidFill>
                <a:latin typeface="Arial" pitchFamily="34" charset="0"/>
                <a:cs typeface="Arial" pitchFamily="34" charset="0"/>
              </a:endParaRPr>
            </a:p>
            <a:p>
              <a:pPr>
                <a:buFont typeface="Wingdings" pitchFamily="2" charset="2"/>
                <a:buChar char="|"/>
              </a:pPr>
              <a:r>
                <a:rPr lang="en-GB" sz="3200" b="1" dirty="0" smtClean="0">
                  <a:solidFill>
                    <a:schemeClr val="tx2"/>
                  </a:solidFill>
                  <a:latin typeface="Arial" pitchFamily="34" charset="0"/>
                  <a:cs typeface="Arial" pitchFamily="34" charset="0"/>
                </a:rPr>
                <a:t> </a:t>
              </a:r>
              <a:r>
                <a:rPr lang="en-GB" sz="3200" b="1" dirty="0" smtClean="0">
                  <a:solidFill>
                    <a:srgbClr val="C00000"/>
                  </a:solidFill>
                  <a:latin typeface="Arial" pitchFamily="34" charset="0"/>
                  <a:cs typeface="Arial" pitchFamily="34" charset="0"/>
                </a:rPr>
                <a:t>23</a:t>
              </a:r>
              <a:r>
                <a:rPr lang="en-GB" sz="3200" b="1" dirty="0" smtClean="0">
                  <a:solidFill>
                    <a:schemeClr val="tx2"/>
                  </a:solidFill>
                  <a:latin typeface="Arial" pitchFamily="34" charset="0"/>
                  <a:cs typeface="Arial" pitchFamily="34" charset="0"/>
                </a:rPr>
                <a:t> Foreigners</a:t>
              </a:r>
            </a:p>
          </p:txBody>
        </p:sp>
        <p:pic>
          <p:nvPicPr>
            <p:cNvPr id="36" name="Picture 6" descr="Uomo effettua il check in in aeroporto colora il disegno"/>
            <p:cNvPicPr>
              <a:picLocks noChangeAspect="1" noChangeArrowheads="1"/>
            </p:cNvPicPr>
            <p:nvPr/>
          </p:nvPicPr>
          <p:blipFill>
            <a:blip r:embed="rId11" cstate="print"/>
            <a:srcRect/>
            <a:stretch>
              <a:fillRect/>
            </a:stretch>
          </p:blipFill>
          <p:spPr bwMode="auto">
            <a:xfrm>
              <a:off x="8093021" y="20090482"/>
              <a:ext cx="2564513" cy="3240360"/>
            </a:xfrm>
            <a:prstGeom prst="rect">
              <a:avLst/>
            </a:prstGeom>
            <a:noFill/>
            <a:ln w="38100">
              <a:solidFill>
                <a:schemeClr val="accent1"/>
              </a:solidFill>
            </a:ln>
          </p:spPr>
        </p:pic>
      </p:grpSp>
      <p:grpSp>
        <p:nvGrpSpPr>
          <p:cNvPr id="55" name="Gruppo 54"/>
          <p:cNvGrpSpPr/>
          <p:nvPr/>
        </p:nvGrpSpPr>
        <p:grpSpPr>
          <a:xfrm>
            <a:off x="7272983" y="13393738"/>
            <a:ext cx="10081120" cy="11017224"/>
            <a:chOff x="8281095" y="17066146"/>
            <a:chExt cx="9577064" cy="10225136"/>
          </a:xfrm>
        </p:grpSpPr>
        <p:pic>
          <p:nvPicPr>
            <p:cNvPr id="38" name="Picture 12" descr="http://www.caravaggioeditore.it/wp-content/uploads/2013/09/cartina-Italia.gif"/>
            <p:cNvPicPr>
              <a:picLocks noChangeAspect="1" noChangeArrowheads="1"/>
            </p:cNvPicPr>
            <p:nvPr/>
          </p:nvPicPr>
          <p:blipFill>
            <a:blip r:embed="rId12" cstate="print"/>
            <a:srcRect/>
            <a:stretch>
              <a:fillRect/>
            </a:stretch>
          </p:blipFill>
          <p:spPr bwMode="auto">
            <a:xfrm>
              <a:off x="9361215" y="17786226"/>
              <a:ext cx="7799019" cy="9505056"/>
            </a:xfrm>
            <a:prstGeom prst="rect">
              <a:avLst/>
            </a:prstGeom>
            <a:noFill/>
          </p:spPr>
        </p:pic>
        <p:sp>
          <p:nvSpPr>
            <p:cNvPr id="40" name="Freccia circolare in giù 39"/>
            <p:cNvSpPr/>
            <p:nvPr/>
          </p:nvSpPr>
          <p:spPr>
            <a:xfrm>
              <a:off x="12817599" y="17786226"/>
              <a:ext cx="2952328" cy="1008112"/>
            </a:xfrm>
            <a:prstGeom prst="curvedDown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1" name="CasellaDiTesto 40"/>
            <p:cNvSpPr txBox="1"/>
            <p:nvPr/>
          </p:nvSpPr>
          <p:spPr>
            <a:xfrm>
              <a:off x="13897719" y="18938354"/>
              <a:ext cx="3312368" cy="584775"/>
            </a:xfrm>
            <a:prstGeom prst="rect">
              <a:avLst/>
            </a:prstGeom>
            <a:noFill/>
          </p:spPr>
          <p:txBody>
            <a:bodyPr wrap="square" rtlCol="0">
              <a:spAutoFit/>
            </a:bodyPr>
            <a:lstStyle/>
            <a:p>
              <a:pPr algn="just">
                <a:buClr>
                  <a:srgbClr val="FFC000"/>
                </a:buClr>
                <a:buFont typeface="Wingdings" pitchFamily="2" charset="2"/>
                <a:buChar char=""/>
              </a:pPr>
              <a:r>
                <a:rPr lang="en-GB" sz="3200" b="1" dirty="0" smtClean="0">
                  <a:solidFill>
                    <a:srgbClr val="0070C0"/>
                  </a:solidFill>
                  <a:latin typeface="Arial" pitchFamily="34" charset="0"/>
                  <a:cs typeface="Arial" pitchFamily="34" charset="0"/>
                </a:rPr>
                <a:t>13</a:t>
              </a:r>
              <a:r>
                <a:rPr lang="en-GB" sz="3200" dirty="0" smtClean="0">
                  <a:solidFill>
                    <a:srgbClr val="0070C0"/>
                  </a:solidFill>
                  <a:latin typeface="Arial" pitchFamily="34" charset="0"/>
                  <a:cs typeface="Arial" pitchFamily="34" charset="0"/>
                </a:rPr>
                <a:t> in the North</a:t>
              </a:r>
            </a:p>
          </p:txBody>
        </p:sp>
        <p:sp>
          <p:nvSpPr>
            <p:cNvPr id="42" name="Freccia circolare in su 41"/>
            <p:cNvSpPr/>
            <p:nvPr/>
          </p:nvSpPr>
          <p:spPr>
            <a:xfrm>
              <a:off x="13105631" y="21458634"/>
              <a:ext cx="2520280" cy="792088"/>
            </a:xfrm>
            <a:prstGeom prst="curvedUpArrow">
              <a:avLst/>
            </a:prstGeom>
            <a:solidFill>
              <a:srgbClr val="FF0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4" name="CasellaDiTesto 43"/>
            <p:cNvSpPr txBox="1"/>
            <p:nvPr/>
          </p:nvSpPr>
          <p:spPr>
            <a:xfrm>
              <a:off x="8281095" y="17066146"/>
              <a:ext cx="8928992" cy="646331"/>
            </a:xfrm>
            <a:prstGeom prst="rect">
              <a:avLst/>
            </a:prstGeom>
            <a:noFill/>
          </p:spPr>
          <p:txBody>
            <a:bodyPr wrap="square" rtlCol="0">
              <a:spAutoFit/>
            </a:bodyPr>
            <a:lstStyle/>
            <a:p>
              <a:pPr algn="just"/>
              <a:r>
                <a:rPr lang="en-GB" sz="3600" b="1" dirty="0" smtClean="0">
                  <a:solidFill>
                    <a:srgbClr val="C00000"/>
                  </a:solidFill>
                  <a:latin typeface="Arial" pitchFamily="34" charset="0"/>
                  <a:cs typeface="Arial" pitchFamily="34" charset="0"/>
                </a:rPr>
                <a:t>Geographical distribution of events</a:t>
              </a:r>
            </a:p>
          </p:txBody>
        </p:sp>
        <p:sp>
          <p:nvSpPr>
            <p:cNvPr id="45" name="CasellaDiTesto 44"/>
            <p:cNvSpPr txBox="1"/>
            <p:nvPr/>
          </p:nvSpPr>
          <p:spPr>
            <a:xfrm>
              <a:off x="14185751" y="20657835"/>
              <a:ext cx="3672408" cy="584775"/>
            </a:xfrm>
            <a:prstGeom prst="rect">
              <a:avLst/>
            </a:prstGeom>
            <a:noFill/>
          </p:spPr>
          <p:txBody>
            <a:bodyPr wrap="square" rtlCol="0">
              <a:spAutoFit/>
            </a:bodyPr>
            <a:lstStyle/>
            <a:p>
              <a:pPr algn="just">
                <a:buClr>
                  <a:srgbClr val="FF02FA"/>
                </a:buClr>
                <a:buFont typeface="Wingdings" pitchFamily="2" charset="2"/>
                <a:buChar char=""/>
              </a:pPr>
              <a:r>
                <a:rPr lang="en-GB" sz="3200" b="1" dirty="0" smtClean="0">
                  <a:solidFill>
                    <a:srgbClr val="0070C0"/>
                  </a:solidFill>
                  <a:latin typeface="Arial" pitchFamily="34" charset="0"/>
                  <a:cs typeface="Arial" pitchFamily="34" charset="0"/>
                </a:rPr>
                <a:t>10</a:t>
              </a:r>
              <a:r>
                <a:rPr lang="en-GB" sz="3200" dirty="0" smtClean="0">
                  <a:solidFill>
                    <a:srgbClr val="0070C0"/>
                  </a:solidFill>
                  <a:latin typeface="Arial" pitchFamily="34" charset="0"/>
                  <a:cs typeface="Arial" pitchFamily="34" charset="0"/>
                </a:rPr>
                <a:t> in the </a:t>
              </a:r>
              <a:r>
                <a:rPr lang="en-GB" sz="3200" dirty="0" err="1" smtClean="0">
                  <a:solidFill>
                    <a:srgbClr val="0070C0"/>
                  </a:solidFill>
                  <a:latin typeface="Arial" pitchFamily="34" charset="0"/>
                  <a:cs typeface="Arial" pitchFamily="34" charset="0"/>
                </a:rPr>
                <a:t>Center</a:t>
              </a:r>
              <a:endParaRPr lang="en-GB" sz="3200" dirty="0" smtClean="0">
                <a:solidFill>
                  <a:srgbClr val="0070C0"/>
                </a:solidFill>
                <a:latin typeface="Arial" pitchFamily="34" charset="0"/>
                <a:cs typeface="Arial" pitchFamily="34" charset="0"/>
              </a:endParaRPr>
            </a:p>
          </p:txBody>
        </p:sp>
        <p:sp>
          <p:nvSpPr>
            <p:cNvPr id="52" name="CasellaDiTesto 51"/>
            <p:cNvSpPr txBox="1"/>
            <p:nvPr/>
          </p:nvSpPr>
          <p:spPr>
            <a:xfrm>
              <a:off x="10945391" y="24402251"/>
              <a:ext cx="3312368" cy="584775"/>
            </a:xfrm>
            <a:prstGeom prst="rect">
              <a:avLst/>
            </a:prstGeom>
            <a:noFill/>
          </p:spPr>
          <p:txBody>
            <a:bodyPr wrap="square" rtlCol="0">
              <a:spAutoFit/>
            </a:bodyPr>
            <a:lstStyle/>
            <a:p>
              <a:pPr algn="just">
                <a:buClr>
                  <a:srgbClr val="FF0000"/>
                </a:buClr>
                <a:buFont typeface="Wingdings" pitchFamily="2" charset="2"/>
                <a:buChar char=""/>
              </a:pPr>
              <a:r>
                <a:rPr lang="en-GB" sz="3200" dirty="0" smtClean="0">
                  <a:solidFill>
                    <a:srgbClr val="0070C0"/>
                  </a:solidFill>
                  <a:latin typeface="Arial" pitchFamily="34" charset="0"/>
                  <a:cs typeface="Arial" pitchFamily="34" charset="0"/>
                </a:rPr>
                <a:t> </a:t>
              </a:r>
              <a:r>
                <a:rPr lang="en-GB" sz="3200" b="1" dirty="0" smtClean="0">
                  <a:solidFill>
                    <a:srgbClr val="0070C0"/>
                  </a:solidFill>
                  <a:latin typeface="Arial" pitchFamily="34" charset="0"/>
                  <a:cs typeface="Arial" pitchFamily="34" charset="0"/>
                </a:rPr>
                <a:t>4</a:t>
              </a:r>
              <a:r>
                <a:rPr lang="en-GB" sz="3200" dirty="0" smtClean="0">
                  <a:solidFill>
                    <a:srgbClr val="0070C0"/>
                  </a:solidFill>
                  <a:latin typeface="Arial" pitchFamily="34" charset="0"/>
                  <a:cs typeface="Arial" pitchFamily="34" charset="0"/>
                </a:rPr>
                <a:t> in the South</a:t>
              </a:r>
            </a:p>
          </p:txBody>
        </p:sp>
        <p:sp>
          <p:nvSpPr>
            <p:cNvPr id="53" name="Freccia circolare a sinistra 52"/>
            <p:cNvSpPr/>
            <p:nvPr/>
          </p:nvSpPr>
          <p:spPr>
            <a:xfrm>
              <a:off x="14257759" y="23258834"/>
              <a:ext cx="864096" cy="151216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pic>
        <p:nvPicPr>
          <p:cNvPr id="60" name="Picture 4" descr="tfa"/>
          <p:cNvPicPr>
            <a:picLocks noChangeAspect="1" noChangeArrowheads="1"/>
          </p:cNvPicPr>
          <p:nvPr/>
        </p:nvPicPr>
        <p:blipFill>
          <a:blip r:embed="rId13" cstate="print"/>
          <a:srcRect/>
          <a:stretch>
            <a:fillRect/>
          </a:stretch>
        </p:blipFill>
        <p:spPr bwMode="auto">
          <a:xfrm>
            <a:off x="11957195" y="24987026"/>
            <a:ext cx="4892852" cy="3816424"/>
          </a:xfrm>
          <a:prstGeom prst="rect">
            <a:avLst/>
          </a:prstGeom>
          <a:noFill/>
          <a:ln w="38100">
            <a:solidFill>
              <a:srgbClr val="0070C0"/>
            </a:solidFill>
          </a:ln>
        </p:spPr>
      </p:pic>
      <p:pic>
        <p:nvPicPr>
          <p:cNvPr id="61" name="Picture 2" descr="http://www.aresfvg.it/files/uploads/convegno.gif"/>
          <p:cNvPicPr>
            <a:picLocks noChangeAspect="1" noChangeArrowheads="1"/>
          </p:cNvPicPr>
          <p:nvPr/>
        </p:nvPicPr>
        <p:blipFill>
          <a:blip r:embed="rId14" cstate="print"/>
          <a:srcRect/>
          <a:stretch>
            <a:fillRect/>
          </a:stretch>
        </p:blipFill>
        <p:spPr bwMode="auto">
          <a:xfrm>
            <a:off x="17426111" y="25419074"/>
            <a:ext cx="6701812" cy="3456384"/>
          </a:xfrm>
          <a:prstGeom prst="rect">
            <a:avLst/>
          </a:prstGeom>
          <a:noFill/>
          <a:ln w="38100">
            <a:solidFill>
              <a:srgbClr val="0070C0"/>
            </a:solidFill>
          </a:ln>
        </p:spPr>
      </p:pic>
      <p:grpSp>
        <p:nvGrpSpPr>
          <p:cNvPr id="72" name="Gruppo 71"/>
          <p:cNvGrpSpPr/>
          <p:nvPr/>
        </p:nvGrpSpPr>
        <p:grpSpPr>
          <a:xfrm>
            <a:off x="15841935" y="21962690"/>
            <a:ext cx="8640960" cy="3150354"/>
            <a:chOff x="4680695" y="28659434"/>
            <a:chExt cx="7200800" cy="3150354"/>
          </a:xfrm>
        </p:grpSpPr>
        <p:sp>
          <p:nvSpPr>
            <p:cNvPr id="59" name="Fumetto 1 58"/>
            <p:cNvSpPr/>
            <p:nvPr/>
          </p:nvSpPr>
          <p:spPr>
            <a:xfrm>
              <a:off x="4680695" y="28659434"/>
              <a:ext cx="7200800" cy="2736304"/>
            </a:xfrm>
            <a:prstGeom prst="wedgeRectCallou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solidFill>
              </a:endParaRPr>
            </a:p>
          </p:txBody>
        </p:sp>
        <p:sp>
          <p:nvSpPr>
            <p:cNvPr id="62" name="CasellaDiTesto 61"/>
            <p:cNvSpPr txBox="1"/>
            <p:nvPr/>
          </p:nvSpPr>
          <p:spPr>
            <a:xfrm>
              <a:off x="4824711" y="28947466"/>
              <a:ext cx="6984776" cy="2862322"/>
            </a:xfrm>
            <a:prstGeom prst="rect">
              <a:avLst/>
            </a:prstGeom>
            <a:noFill/>
          </p:spPr>
          <p:txBody>
            <a:bodyPr wrap="square" rtlCol="0">
              <a:spAutoFit/>
            </a:bodyPr>
            <a:lstStyle/>
            <a:p>
              <a:pPr algn="ctr"/>
              <a:r>
                <a:rPr lang="it-IT" sz="3600" dirty="0" smtClean="0">
                  <a:solidFill>
                    <a:schemeClr val="tx2"/>
                  </a:solidFill>
                  <a:latin typeface="Arial" pitchFamily="34" charset="0"/>
                  <a:cs typeface="Arial" pitchFamily="34" charset="0"/>
                </a:rPr>
                <a:t>People (in)</a:t>
              </a:r>
              <a:r>
                <a:rPr lang="it-IT" sz="3600" dirty="0" err="1" smtClean="0">
                  <a:solidFill>
                    <a:schemeClr val="tx2"/>
                  </a:solidFill>
                  <a:latin typeface="Arial" pitchFamily="34" charset="0"/>
                  <a:cs typeface="Arial" pitchFamily="34" charset="0"/>
                </a:rPr>
                <a:t>formed</a:t>
              </a:r>
              <a:r>
                <a:rPr lang="it-IT" sz="3600" dirty="0" smtClean="0">
                  <a:solidFill>
                    <a:schemeClr val="tx2"/>
                  </a:solidFill>
                  <a:latin typeface="Arial" pitchFamily="34" charset="0"/>
                  <a:cs typeface="Arial" pitchFamily="34" charset="0"/>
                </a:rPr>
                <a:t>:</a:t>
              </a:r>
            </a:p>
            <a:p>
              <a:pPr algn="ctr"/>
              <a:r>
                <a:rPr lang="it-IT" sz="3600" b="1" dirty="0" smtClean="0">
                  <a:solidFill>
                    <a:srgbClr val="C00000"/>
                  </a:solidFill>
                  <a:latin typeface="Arial" pitchFamily="34" charset="0"/>
                  <a:cs typeface="Arial" pitchFamily="34" charset="0"/>
                </a:rPr>
                <a:t>2306</a:t>
              </a:r>
            </a:p>
            <a:p>
              <a:pPr algn="ctr"/>
              <a:r>
                <a:rPr lang="it-IT" sz="3600" dirty="0" smtClean="0">
                  <a:solidFill>
                    <a:schemeClr val="tx2"/>
                  </a:solidFill>
                  <a:latin typeface="Arial" pitchFamily="34" charset="0"/>
                  <a:cs typeface="Arial" pitchFamily="34" charset="0"/>
                </a:rPr>
                <a:t>plus </a:t>
              </a:r>
              <a:r>
                <a:rPr lang="it-IT" sz="3600" dirty="0" err="1" smtClean="0">
                  <a:solidFill>
                    <a:schemeClr val="tx2"/>
                  </a:solidFill>
                  <a:latin typeface="Arial" pitchFamily="34" charset="0"/>
                  <a:cs typeface="Arial" pitchFamily="34" charset="0"/>
                </a:rPr>
                <a:t>all</a:t>
              </a:r>
              <a:r>
                <a:rPr lang="it-IT" sz="3600" dirty="0" smtClean="0">
                  <a:solidFill>
                    <a:schemeClr val="tx2"/>
                  </a:solidFill>
                  <a:latin typeface="Arial" pitchFamily="34" charset="0"/>
                  <a:cs typeface="Arial" pitchFamily="34" charset="0"/>
                </a:rPr>
                <a:t> the people </a:t>
              </a:r>
              <a:r>
                <a:rPr lang="it-IT" sz="3600" dirty="0" err="1" smtClean="0">
                  <a:solidFill>
                    <a:schemeClr val="tx2"/>
                  </a:solidFill>
                  <a:latin typeface="Arial" pitchFamily="34" charset="0"/>
                  <a:cs typeface="Arial" pitchFamily="34" charset="0"/>
                </a:rPr>
                <a:t>who</a:t>
              </a:r>
              <a:r>
                <a:rPr lang="it-IT" sz="3600" dirty="0" smtClean="0">
                  <a:solidFill>
                    <a:schemeClr val="tx2"/>
                  </a:solidFill>
                  <a:latin typeface="Arial" pitchFamily="34" charset="0"/>
                  <a:cs typeface="Arial" pitchFamily="34" charset="0"/>
                </a:rPr>
                <a:t> </a:t>
              </a:r>
              <a:r>
                <a:rPr lang="it-IT" sz="3600" dirty="0" err="1" smtClean="0">
                  <a:solidFill>
                    <a:schemeClr val="tx2"/>
                  </a:solidFill>
                  <a:latin typeface="Arial" pitchFamily="34" charset="0"/>
                  <a:cs typeface="Arial" pitchFamily="34" charset="0"/>
                </a:rPr>
                <a:t>partecipated</a:t>
              </a:r>
              <a:r>
                <a:rPr lang="it-IT" sz="3600" dirty="0" smtClean="0">
                  <a:solidFill>
                    <a:schemeClr val="tx2"/>
                  </a:solidFill>
                  <a:latin typeface="Arial" pitchFamily="34" charset="0"/>
                  <a:cs typeface="Arial" pitchFamily="34" charset="0"/>
                </a:rPr>
                <a:t> in the </a:t>
              </a:r>
              <a:r>
                <a:rPr lang="it-IT" sz="3600" dirty="0" err="1" smtClean="0">
                  <a:solidFill>
                    <a:schemeClr val="tx2"/>
                  </a:solidFill>
                  <a:latin typeface="Arial" pitchFamily="34" charset="0"/>
                  <a:cs typeface="Arial" pitchFamily="34" charset="0"/>
                </a:rPr>
                <a:t>virtual</a:t>
              </a:r>
              <a:r>
                <a:rPr lang="it-IT" sz="3600" dirty="0" smtClean="0">
                  <a:solidFill>
                    <a:schemeClr val="tx2"/>
                  </a:solidFill>
                  <a:latin typeface="Arial" pitchFamily="34" charset="0"/>
                  <a:cs typeface="Arial" pitchFamily="34" charset="0"/>
                </a:rPr>
                <a:t> </a:t>
              </a:r>
              <a:r>
                <a:rPr lang="it-IT" sz="3600" dirty="0" err="1" smtClean="0">
                  <a:solidFill>
                    <a:schemeClr val="tx2"/>
                  </a:solidFill>
                  <a:latin typeface="Arial" pitchFamily="34" charset="0"/>
                  <a:cs typeface="Arial" pitchFamily="34" charset="0"/>
                </a:rPr>
                <a:t>bioconference</a:t>
              </a:r>
              <a:endParaRPr lang="it-IT" sz="3600" dirty="0">
                <a:solidFill>
                  <a:schemeClr val="tx2"/>
                </a:solidFill>
                <a:latin typeface="Arial" pitchFamily="34" charset="0"/>
                <a:cs typeface="Arial" pitchFamily="34" charset="0"/>
              </a:endParaRPr>
            </a:p>
          </p:txBody>
        </p:sp>
      </p:grpSp>
      <p:pic>
        <p:nvPicPr>
          <p:cNvPr id="63" name="Immagine 62" descr="Giornata 27 giugno489.jpg"/>
          <p:cNvPicPr>
            <a:picLocks noChangeAspect="1"/>
          </p:cNvPicPr>
          <p:nvPr/>
        </p:nvPicPr>
        <p:blipFill>
          <a:blip r:embed="rId15" cstate="print"/>
          <a:stretch>
            <a:fillRect/>
          </a:stretch>
        </p:blipFill>
        <p:spPr>
          <a:xfrm>
            <a:off x="373071" y="18146266"/>
            <a:ext cx="3242041" cy="4464496"/>
          </a:xfrm>
          <a:prstGeom prst="rect">
            <a:avLst/>
          </a:prstGeom>
        </p:spPr>
      </p:pic>
      <p:pic>
        <p:nvPicPr>
          <p:cNvPr id="65" name="Immagine 64" descr="Nothobranchius487.jpg"/>
          <p:cNvPicPr>
            <a:picLocks noChangeAspect="1"/>
          </p:cNvPicPr>
          <p:nvPr/>
        </p:nvPicPr>
        <p:blipFill>
          <a:blip r:embed="rId16" cstate="print"/>
          <a:stretch>
            <a:fillRect/>
          </a:stretch>
        </p:blipFill>
        <p:spPr>
          <a:xfrm>
            <a:off x="22638791" y="14905906"/>
            <a:ext cx="2276152" cy="4824536"/>
          </a:xfrm>
          <a:prstGeom prst="rect">
            <a:avLst/>
          </a:prstGeom>
        </p:spPr>
      </p:pic>
      <p:pic>
        <p:nvPicPr>
          <p:cNvPr id="66" name="Immagine 65" descr="SPERA I.jpg"/>
          <p:cNvPicPr>
            <a:picLocks noChangeAspect="1"/>
          </p:cNvPicPr>
          <p:nvPr/>
        </p:nvPicPr>
        <p:blipFill>
          <a:blip r:embed="rId17" cstate="print"/>
          <a:stretch>
            <a:fillRect/>
          </a:stretch>
        </p:blipFill>
        <p:spPr>
          <a:xfrm>
            <a:off x="1080295" y="31449036"/>
            <a:ext cx="3433904" cy="4483206"/>
          </a:xfrm>
          <a:prstGeom prst="rect">
            <a:avLst/>
          </a:prstGeom>
        </p:spPr>
      </p:pic>
      <p:pic>
        <p:nvPicPr>
          <p:cNvPr id="68" name="Immagine 67" descr="SPERA II486.jpg"/>
          <p:cNvPicPr>
            <a:picLocks noChangeAspect="1"/>
          </p:cNvPicPr>
          <p:nvPr/>
        </p:nvPicPr>
        <p:blipFill>
          <a:blip r:embed="rId18" cstate="print"/>
          <a:stretch>
            <a:fillRect/>
          </a:stretch>
        </p:blipFill>
        <p:spPr>
          <a:xfrm>
            <a:off x="4968727" y="31368115"/>
            <a:ext cx="3440732" cy="4492119"/>
          </a:xfrm>
          <a:prstGeom prst="rect">
            <a:avLst/>
          </a:prstGeom>
        </p:spPr>
      </p:pic>
      <p:sp>
        <p:nvSpPr>
          <p:cNvPr id="73" name="CasellaDiTesto 72"/>
          <p:cNvSpPr txBox="1"/>
          <p:nvPr/>
        </p:nvSpPr>
        <p:spPr>
          <a:xfrm>
            <a:off x="16850047" y="34855024"/>
            <a:ext cx="8353103" cy="1077218"/>
          </a:xfrm>
          <a:prstGeom prst="rect">
            <a:avLst/>
          </a:prstGeom>
          <a:noFill/>
        </p:spPr>
        <p:txBody>
          <a:bodyPr wrap="square" rtlCol="0">
            <a:spAutoFit/>
          </a:bodyPr>
          <a:lstStyle/>
          <a:p>
            <a:pPr algn="ctr"/>
            <a:r>
              <a:rPr lang="it-IT" sz="3200" i="1" dirty="0" err="1" smtClean="0">
                <a:latin typeface="Arial" pitchFamily="34" charset="0"/>
                <a:cs typeface="Arial" pitchFamily="34" charset="0"/>
              </a:rPr>
              <a:t>Special</a:t>
            </a:r>
            <a:r>
              <a:rPr lang="it-IT" sz="3200" i="1" dirty="0" smtClean="0">
                <a:latin typeface="Arial" pitchFamily="34" charset="0"/>
                <a:cs typeface="Arial" pitchFamily="34" charset="0"/>
              </a:rPr>
              <a:t> </a:t>
            </a:r>
            <a:r>
              <a:rPr lang="it-IT" sz="3200" i="1" dirty="0" err="1" smtClean="0">
                <a:latin typeface="Arial" pitchFamily="34" charset="0"/>
                <a:cs typeface="Arial" pitchFamily="34" charset="0"/>
              </a:rPr>
              <a:t>thanks</a:t>
            </a:r>
            <a:r>
              <a:rPr lang="it-IT" sz="3200" i="1" dirty="0" smtClean="0">
                <a:latin typeface="Arial" pitchFamily="34" charset="0"/>
                <a:cs typeface="Arial" pitchFamily="34" charset="0"/>
              </a:rPr>
              <a:t> </a:t>
            </a:r>
            <a:r>
              <a:rPr lang="it-IT" sz="3200" i="1" dirty="0" err="1" smtClean="0">
                <a:latin typeface="Arial" pitchFamily="34" charset="0"/>
                <a:cs typeface="Arial" pitchFamily="34" charset="0"/>
              </a:rPr>
              <a:t>to</a:t>
            </a:r>
            <a:r>
              <a:rPr lang="it-IT" sz="3200" i="1" dirty="0" smtClean="0">
                <a:latin typeface="Arial" pitchFamily="34" charset="0"/>
                <a:cs typeface="Arial" pitchFamily="34" charset="0"/>
              </a:rPr>
              <a:t> Mary </a:t>
            </a:r>
            <a:r>
              <a:rPr lang="it-IT" sz="3200" i="1" dirty="0" err="1" smtClean="0">
                <a:latin typeface="Arial" pitchFamily="34" charset="0"/>
                <a:cs typeface="Arial" pitchFamily="34" charset="0"/>
              </a:rPr>
              <a:t>Raule</a:t>
            </a:r>
            <a:endParaRPr lang="it-IT" sz="3200" i="1" dirty="0" smtClean="0">
              <a:latin typeface="Arial" pitchFamily="34" charset="0"/>
              <a:cs typeface="Arial" pitchFamily="34" charset="0"/>
            </a:endParaRPr>
          </a:p>
          <a:p>
            <a:pPr algn="ctr"/>
            <a:r>
              <a:rPr lang="it-IT" sz="3200" i="1" dirty="0" smtClean="0">
                <a:latin typeface="Arial" pitchFamily="34" charset="0"/>
                <a:cs typeface="Arial" pitchFamily="34" charset="0"/>
              </a:rPr>
              <a:t> </a:t>
            </a:r>
            <a:r>
              <a:rPr lang="it-IT" sz="3200" i="1" dirty="0" err="1" smtClean="0">
                <a:latin typeface="Arial" pitchFamily="34" charset="0"/>
                <a:cs typeface="Arial" pitchFamily="34" charset="0"/>
              </a:rPr>
              <a:t>for</a:t>
            </a:r>
            <a:r>
              <a:rPr lang="it-IT" sz="3200" i="1" dirty="0" smtClean="0">
                <a:latin typeface="Arial" pitchFamily="34" charset="0"/>
                <a:cs typeface="Arial" pitchFamily="34" charset="0"/>
              </a:rPr>
              <a:t> </a:t>
            </a:r>
            <a:r>
              <a:rPr lang="it-IT" sz="3200" i="1" dirty="0" err="1" smtClean="0">
                <a:latin typeface="Arial" pitchFamily="34" charset="0"/>
                <a:cs typeface="Arial" pitchFamily="34" charset="0"/>
              </a:rPr>
              <a:t>her</a:t>
            </a:r>
            <a:r>
              <a:rPr lang="it-IT" sz="3200" i="1" dirty="0" smtClean="0">
                <a:latin typeface="Arial" pitchFamily="34" charset="0"/>
                <a:cs typeface="Arial" pitchFamily="34" charset="0"/>
              </a:rPr>
              <a:t> </a:t>
            </a:r>
            <a:r>
              <a:rPr lang="it-IT" sz="3200" i="1" dirty="0" err="1" smtClean="0">
                <a:latin typeface="Arial" pitchFamily="34" charset="0"/>
                <a:cs typeface="Arial" pitchFamily="34" charset="0"/>
              </a:rPr>
              <a:t>great</a:t>
            </a:r>
            <a:r>
              <a:rPr lang="it-IT" sz="3200" i="1" dirty="0" smtClean="0">
                <a:latin typeface="Arial" pitchFamily="34" charset="0"/>
                <a:cs typeface="Arial" pitchFamily="34" charset="0"/>
              </a:rPr>
              <a:t> </a:t>
            </a:r>
            <a:r>
              <a:rPr lang="it-IT" sz="3200" i="1" dirty="0" err="1" smtClean="0">
                <a:latin typeface="Arial" pitchFamily="34" charset="0"/>
                <a:cs typeface="Arial" pitchFamily="34" charset="0"/>
              </a:rPr>
              <a:t>support</a:t>
            </a:r>
            <a:endParaRPr lang="it-IT" sz="3200" i="1" dirty="0">
              <a:latin typeface="Arial" pitchFamily="34" charset="0"/>
              <a:cs typeface="Arial" pitchFamily="34" charset="0"/>
            </a:endParaRPr>
          </a:p>
        </p:txBody>
      </p:sp>
      <p:pic>
        <p:nvPicPr>
          <p:cNvPr id="48" name="Immagine 47" descr="Brochure giornata studio sul Trasporto_Page_1.jpg"/>
          <p:cNvPicPr>
            <a:picLocks noChangeAspect="1"/>
          </p:cNvPicPr>
          <p:nvPr/>
        </p:nvPicPr>
        <p:blipFill>
          <a:blip r:embed="rId19" cstate="print"/>
          <a:srcRect l="50673"/>
          <a:stretch>
            <a:fillRect/>
          </a:stretch>
        </p:blipFill>
        <p:spPr>
          <a:xfrm>
            <a:off x="19459999" y="15049922"/>
            <a:ext cx="2862656" cy="4104456"/>
          </a:xfrm>
          <a:prstGeom prst="rect">
            <a:avLst/>
          </a:prstGeom>
        </p:spPr>
      </p:pic>
      <p:pic>
        <p:nvPicPr>
          <p:cNvPr id="1026" name="Picture 2"/>
          <p:cNvPicPr>
            <a:picLocks noChangeAspect="1" noChangeArrowheads="1"/>
          </p:cNvPicPr>
          <p:nvPr/>
        </p:nvPicPr>
        <p:blipFill>
          <a:blip r:embed="rId20" cstate="print"/>
          <a:srcRect/>
          <a:stretch>
            <a:fillRect/>
          </a:stretch>
        </p:blipFill>
        <p:spPr bwMode="auto">
          <a:xfrm>
            <a:off x="4231257" y="17714218"/>
            <a:ext cx="3977830" cy="5616624"/>
          </a:xfrm>
          <a:prstGeom prst="rect">
            <a:avLst/>
          </a:prstGeom>
          <a:noFill/>
          <a:ln w="9525">
            <a:noFill/>
            <a:miter lim="800000"/>
            <a:headEnd/>
            <a:tailEnd/>
          </a:ln>
        </p:spPr>
      </p:pic>
      <p:pic>
        <p:nvPicPr>
          <p:cNvPr id="51" name="Immagine 50" descr="Convegno Torino_Page_1.jpg"/>
          <p:cNvPicPr>
            <a:picLocks noChangeAspect="1"/>
          </p:cNvPicPr>
          <p:nvPr/>
        </p:nvPicPr>
        <p:blipFill>
          <a:blip r:embed="rId21" cstate="print"/>
          <a:srcRect l="70874" t="2932" r="2351" b="3251"/>
          <a:stretch>
            <a:fillRect/>
          </a:stretch>
        </p:blipFill>
        <p:spPr>
          <a:xfrm>
            <a:off x="1487590" y="23114818"/>
            <a:ext cx="2761057" cy="5197283"/>
          </a:xfrm>
          <a:prstGeom prst="rect">
            <a:avLst/>
          </a:prstGeom>
        </p:spPr>
      </p:pic>
      <p:pic>
        <p:nvPicPr>
          <p:cNvPr id="56" name="Immagine 55" descr="Brochure-convegno-15-Maggio-2015-1_Page_1.jpg"/>
          <p:cNvPicPr>
            <a:picLocks noChangeAspect="1"/>
          </p:cNvPicPr>
          <p:nvPr/>
        </p:nvPicPr>
        <p:blipFill>
          <a:blip r:embed="rId22" cstate="print"/>
          <a:srcRect l="67507"/>
          <a:stretch>
            <a:fillRect/>
          </a:stretch>
        </p:blipFill>
        <p:spPr>
          <a:xfrm>
            <a:off x="16850047" y="14689882"/>
            <a:ext cx="2151252" cy="4681768"/>
          </a:xfrm>
          <a:prstGeom prst="rect">
            <a:avLst/>
          </a:prstGeom>
        </p:spPr>
      </p:pic>
      <p:pic>
        <p:nvPicPr>
          <p:cNvPr id="58" name="Immagine 57" descr="Zebrafish locandina .jpg"/>
          <p:cNvPicPr>
            <a:picLocks noChangeAspect="1"/>
          </p:cNvPicPr>
          <p:nvPr/>
        </p:nvPicPr>
        <p:blipFill>
          <a:blip r:embed="rId23" cstate="print"/>
          <a:srcRect l="2378" b="62120"/>
          <a:stretch>
            <a:fillRect/>
          </a:stretch>
        </p:blipFill>
        <p:spPr>
          <a:xfrm>
            <a:off x="18650247" y="19351994"/>
            <a:ext cx="3924228" cy="2153903"/>
          </a:xfrm>
          <a:prstGeom prst="rect">
            <a:avLst/>
          </a:prstGeom>
        </p:spPr>
      </p:pic>
      <p:sp>
        <p:nvSpPr>
          <p:cNvPr id="71" name="CasellaDiTesto 70"/>
          <p:cNvSpPr txBox="1"/>
          <p:nvPr/>
        </p:nvSpPr>
        <p:spPr>
          <a:xfrm>
            <a:off x="18578239" y="29235498"/>
            <a:ext cx="6502614" cy="1754326"/>
          </a:xfrm>
          <a:prstGeom prst="rect">
            <a:avLst/>
          </a:prstGeom>
          <a:noFill/>
        </p:spPr>
        <p:txBody>
          <a:bodyPr wrap="none" rtlCol="0">
            <a:spAutoFit/>
          </a:bodyPr>
          <a:lstStyle/>
          <a:p>
            <a:pPr algn="ctr"/>
            <a:r>
              <a:rPr lang="it-IT" sz="3600" b="1" dirty="0" smtClean="0">
                <a:solidFill>
                  <a:srgbClr val="C00000"/>
                </a:solidFill>
                <a:latin typeface="Arial" pitchFamily="34" charset="0"/>
                <a:cs typeface="Arial" pitchFamily="34" charset="0"/>
              </a:rPr>
              <a:t>3 </a:t>
            </a:r>
            <a:r>
              <a:rPr lang="it-IT" sz="3600" b="1" dirty="0" err="1" smtClean="0">
                <a:solidFill>
                  <a:srgbClr val="C00000"/>
                </a:solidFill>
                <a:latin typeface="Arial" pitchFamily="34" charset="0"/>
                <a:cs typeface="Arial" pitchFamily="34" charset="0"/>
              </a:rPr>
              <a:t>Laboratory</a:t>
            </a:r>
            <a:r>
              <a:rPr lang="it-IT" sz="3600" b="1" dirty="0" smtClean="0">
                <a:solidFill>
                  <a:srgbClr val="C00000"/>
                </a:solidFill>
                <a:latin typeface="Arial" pitchFamily="34" charset="0"/>
                <a:cs typeface="Arial" pitchFamily="34" charset="0"/>
              </a:rPr>
              <a:t> </a:t>
            </a:r>
            <a:r>
              <a:rPr lang="it-IT" sz="3600" b="1" dirty="0" err="1" smtClean="0">
                <a:solidFill>
                  <a:srgbClr val="C00000"/>
                </a:solidFill>
                <a:latin typeface="Arial" pitchFamily="34" charset="0"/>
                <a:cs typeface="Arial" pitchFamily="34" charset="0"/>
              </a:rPr>
              <a:t>Animal</a:t>
            </a:r>
            <a:r>
              <a:rPr lang="it-IT" sz="3600" b="1" dirty="0" smtClean="0">
                <a:solidFill>
                  <a:srgbClr val="C00000"/>
                </a:solidFill>
                <a:latin typeface="Arial" pitchFamily="34" charset="0"/>
                <a:cs typeface="Arial" pitchFamily="34" charset="0"/>
              </a:rPr>
              <a:t> Science</a:t>
            </a:r>
          </a:p>
          <a:p>
            <a:pPr algn="ctr"/>
            <a:r>
              <a:rPr lang="it-IT" sz="3600" b="1" dirty="0" err="1" smtClean="0">
                <a:solidFill>
                  <a:srgbClr val="C00000"/>
                </a:solidFill>
                <a:latin typeface="Arial" pitchFamily="34" charset="0"/>
                <a:cs typeface="Arial" pitchFamily="34" charset="0"/>
              </a:rPr>
              <a:t>Bioconference</a:t>
            </a:r>
            <a:r>
              <a:rPr lang="it-IT" sz="3600" b="1" dirty="0" smtClean="0">
                <a:solidFill>
                  <a:srgbClr val="C00000"/>
                </a:solidFill>
                <a:latin typeface="Arial" pitchFamily="34" charset="0"/>
                <a:cs typeface="Arial" pitchFamily="34" charset="0"/>
              </a:rPr>
              <a:t> </a:t>
            </a:r>
          </a:p>
          <a:p>
            <a:pPr algn="ctr"/>
            <a:r>
              <a:rPr lang="it-IT" sz="3600" b="1" dirty="0" err="1" smtClean="0">
                <a:solidFill>
                  <a:srgbClr val="C00000"/>
                </a:solidFill>
                <a:latin typeface="Arial" pitchFamily="34" charset="0"/>
                <a:cs typeface="Arial" pitchFamily="34" charset="0"/>
              </a:rPr>
              <a:t>with</a:t>
            </a:r>
            <a:r>
              <a:rPr lang="it-IT" sz="3600" b="1" dirty="0" smtClean="0">
                <a:solidFill>
                  <a:srgbClr val="C00000"/>
                </a:solidFill>
                <a:latin typeface="Arial" pitchFamily="34" charset="0"/>
                <a:cs typeface="Arial" pitchFamily="34" charset="0"/>
              </a:rPr>
              <a:t> a </a:t>
            </a:r>
            <a:r>
              <a:rPr lang="it-IT" sz="3600" b="1" dirty="0" err="1" smtClean="0">
                <a:solidFill>
                  <a:srgbClr val="C00000"/>
                </a:solidFill>
                <a:latin typeface="Arial" pitchFamily="34" charset="0"/>
                <a:cs typeface="Arial" pitchFamily="34" charset="0"/>
              </a:rPr>
              <a:t>virtual</a:t>
            </a:r>
            <a:r>
              <a:rPr lang="it-IT" sz="3600" b="1" dirty="0" smtClean="0">
                <a:solidFill>
                  <a:srgbClr val="C00000"/>
                </a:solidFill>
                <a:latin typeface="Arial" pitchFamily="34" charset="0"/>
                <a:cs typeface="Arial" pitchFamily="34" charset="0"/>
              </a:rPr>
              <a:t> stand</a:t>
            </a:r>
            <a:endParaRPr lang="it-IT" sz="3600" b="1" dirty="0">
              <a:solidFill>
                <a:srgbClr val="C00000"/>
              </a:solidFill>
            </a:endParaRPr>
          </a:p>
        </p:txBody>
      </p:sp>
      <p:pic>
        <p:nvPicPr>
          <p:cNvPr id="77" name="Immagine 76" descr="Programma-corso-2.jpg"/>
          <p:cNvPicPr>
            <a:picLocks noChangeAspect="1"/>
          </p:cNvPicPr>
          <p:nvPr/>
        </p:nvPicPr>
        <p:blipFill>
          <a:blip r:embed="rId24" cstate="print"/>
          <a:srcRect b="75584"/>
          <a:stretch>
            <a:fillRect/>
          </a:stretch>
        </p:blipFill>
        <p:spPr>
          <a:xfrm>
            <a:off x="0" y="28424286"/>
            <a:ext cx="7562088" cy="2611412"/>
          </a:xfrm>
          <a:prstGeom prst="rect">
            <a:avLst/>
          </a:prstGeom>
        </p:spPr>
      </p:pic>
      <p:pic>
        <p:nvPicPr>
          <p:cNvPr id="78" name="Immagine 77" descr="Congress_Aisal-2015_En-8_Page_1.jpg"/>
          <p:cNvPicPr>
            <a:picLocks noChangeAspect="1"/>
          </p:cNvPicPr>
          <p:nvPr/>
        </p:nvPicPr>
        <p:blipFill>
          <a:blip r:embed="rId25" cstate="print"/>
          <a:srcRect l="50000"/>
          <a:stretch>
            <a:fillRect/>
          </a:stretch>
        </p:blipFill>
        <p:spPr>
          <a:xfrm>
            <a:off x="6296649" y="23312480"/>
            <a:ext cx="3424606" cy="48428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297</Words>
  <Application>Microsoft Office PowerPoint</Application>
  <PresentationFormat>Personalizzato</PresentationFormat>
  <Paragraphs>37</Paragraphs>
  <Slides>1</Slides>
  <Notes>1</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Ufficio stabulario</dc:creator>
  <cp:lastModifiedBy>Utente Windows</cp:lastModifiedBy>
  <cp:revision>190</cp:revision>
  <dcterms:created xsi:type="dcterms:W3CDTF">2015-10-02T08:19:52Z</dcterms:created>
  <dcterms:modified xsi:type="dcterms:W3CDTF">2015-10-18T20:14:38Z</dcterms:modified>
</cp:coreProperties>
</file>